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3" r:id="rId4"/>
    <p:sldId id="284" r:id="rId5"/>
    <p:sldId id="258" r:id="rId6"/>
    <p:sldId id="259" r:id="rId7"/>
    <p:sldId id="260" r:id="rId8"/>
    <p:sldId id="261" r:id="rId9"/>
    <p:sldId id="262" r:id="rId10"/>
    <p:sldId id="278" r:id="rId11"/>
    <p:sldId id="263" r:id="rId12"/>
    <p:sldId id="282" r:id="rId13"/>
    <p:sldId id="265" r:id="rId14"/>
    <p:sldId id="264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3A579-656C-4FBD-8988-14FCD0709C4D}" type="datetimeFigureOut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BEF81-FB36-479D-A8C9-7786EC3613A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1235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34E99-5E01-40E3-B4DC-EB772C642E2C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36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6562-7C96-47A5-B902-B76CD6CC1764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0942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CD5-7794-4A74-9328-44C8964632B2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4982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5ED38-09B1-4914-9381-F1A3F6ABA038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470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516B0-9EF8-4D5D-BA54-17F0E6E454D0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2004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D826-1E3A-4341-B39C-510B12AFACBD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99154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2ED1-C8EF-4554-94FA-54FC23B57EA2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5167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E8BC-AB6B-418F-8621-D9766C6EA126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5954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11CDD-51D1-4089-A770-925900A0C6BF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60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98FF-B5DE-424A-AF8F-DE9875ED83CF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2523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C19B2-241B-4200-9E0B-C50F1EBFABEA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2105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2687-1C51-4523-93CE-4255051523E4}" type="datetime1">
              <a:rPr kumimoji="1" lang="ja-JP" altLang="en-US" smtClean="0"/>
              <a:pPr/>
              <a:t>2016/9/23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0DFD-71D9-419D-94EC-23BB14A3384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6930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情報整理</a:t>
            </a:r>
            <a:r>
              <a:rPr kumimoji="1" lang="ja-JP" altLang="en-US" dirty="0"/>
              <a:t>のための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r>
              <a:rPr kumimoji="1" lang="en-US" altLang="ja-JP" dirty="0"/>
              <a:t>Google Map API</a:t>
            </a:r>
            <a:r>
              <a:rPr kumimoji="1" lang="ja-JP" altLang="en-US" dirty="0"/>
              <a:t>入門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日紫喜　光良</a:t>
            </a:r>
            <a:endParaRPr kumimoji="1"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72200" y="5938751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2016.9.23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594928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プロジェクト</a:t>
            </a:r>
            <a:r>
              <a:rPr kumimoji="1" lang="en-US" altLang="ja-JP" dirty="0"/>
              <a:t>I/II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81984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マーカーのその他のプロパティの例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kumimoji="1" lang="en-US" altLang="ja-JP" dirty="0"/>
              <a:t>icon</a:t>
            </a:r>
          </a:p>
          <a:p>
            <a:pPr lvl="1"/>
            <a:r>
              <a:rPr lang="ja-JP" altLang="en-US" dirty="0"/>
              <a:t>１．マーカーアイコンを変更するために用いる</a:t>
            </a:r>
            <a:endParaRPr lang="en-US" altLang="ja-JP" dirty="0"/>
          </a:p>
          <a:p>
            <a:pPr lvl="2"/>
            <a:r>
              <a:rPr lang="en-US" altLang="ja-JP" dirty="0"/>
              <a:t>URL</a:t>
            </a:r>
            <a:r>
              <a:rPr lang="ja-JP" altLang="en-US" dirty="0"/>
              <a:t>（または相対パス）を指定すれば、画像がそのまま出る。</a:t>
            </a:r>
            <a:endParaRPr lang="en-US" altLang="ja-JP" dirty="0"/>
          </a:p>
          <a:p>
            <a:pPr lvl="2"/>
            <a:r>
              <a:rPr lang="en-US" altLang="ja-JP" dirty="0" err="1"/>
              <a:t>google.maps.Icon</a:t>
            </a:r>
            <a:r>
              <a:rPr lang="en-US" altLang="ja-JP" dirty="0"/>
              <a:t>()</a:t>
            </a:r>
            <a:r>
              <a:rPr lang="ja-JP" altLang="en-US" dirty="0"/>
              <a:t>を用いると、マーカーのサイズや伸縮性を指定できる。</a:t>
            </a:r>
            <a:endParaRPr lang="en-US" altLang="ja-JP" dirty="0"/>
          </a:p>
          <a:p>
            <a:pPr lvl="1"/>
            <a:r>
              <a:rPr lang="ja-JP" altLang="en-US" dirty="0"/>
              <a:t>２．マーカーアイコンの種類を変更するためにさらに</a:t>
            </a:r>
            <a:r>
              <a:rPr lang="en-US" altLang="ja-JP" dirty="0"/>
              <a:t>icon</a:t>
            </a:r>
            <a:r>
              <a:rPr lang="ja-JP" altLang="en-US" dirty="0"/>
              <a:t>のプロパティを用いる</a:t>
            </a:r>
            <a:endParaRPr lang="en-US" altLang="ja-JP" dirty="0"/>
          </a:p>
          <a:p>
            <a:pPr lvl="2"/>
            <a:r>
              <a:rPr lang="ja-JP" altLang="en-US" dirty="0"/>
              <a:t>例えば、</a:t>
            </a:r>
            <a:r>
              <a:rPr lang="en-US" altLang="ja-JP" dirty="0" err="1"/>
              <a:t>path:google.maps.SymbolPath.CIRCLE</a:t>
            </a:r>
            <a:r>
              <a:rPr lang="en-US" altLang="ja-JP" dirty="0"/>
              <a:t>, scale:</a:t>
            </a:r>
            <a:r>
              <a:rPr lang="ja-JP" altLang="en-US" dirty="0"/>
              <a:t>数式で、マーカーの数値に応じた直径の円盤を表示できる。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926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kumimoji="1" lang="en-US" altLang="ja-JP" dirty="0" err="1"/>
              <a:t>Javascript</a:t>
            </a:r>
            <a:r>
              <a:rPr lang="ja-JP" altLang="en-US" dirty="0"/>
              <a:t>を</a:t>
            </a:r>
            <a:r>
              <a:rPr kumimoji="1" lang="ja-JP" altLang="en-US" dirty="0"/>
              <a:t>構成するもの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89240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dirty="0"/>
              <a:t>オブジェクト（</a:t>
            </a:r>
            <a:r>
              <a:rPr lang="en-US" altLang="ja-JP" dirty="0"/>
              <a:t>object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プロパティ（</a:t>
            </a:r>
            <a:r>
              <a:rPr lang="en-US" altLang="ja-JP" dirty="0"/>
              <a:t>property</a:t>
            </a:r>
            <a:r>
              <a:rPr lang="ja-JP" altLang="en-US" dirty="0"/>
              <a:t>）をもつ。</a:t>
            </a:r>
            <a:endParaRPr lang="en-US" altLang="ja-JP" dirty="0"/>
          </a:p>
          <a:p>
            <a:pPr lvl="1"/>
            <a:r>
              <a:rPr lang="en-US" altLang="ja-JP" dirty="0"/>
              <a:t>”</a:t>
            </a:r>
            <a:r>
              <a:rPr lang="ja-JP" altLang="en-US" dirty="0"/>
              <a:t>プロパティ</a:t>
            </a:r>
            <a:r>
              <a:rPr lang="en-US" altLang="ja-JP" dirty="0"/>
              <a:t>”:”</a:t>
            </a:r>
            <a:r>
              <a:rPr lang="ja-JP" altLang="en-US" dirty="0"/>
              <a:t>値</a:t>
            </a:r>
            <a:r>
              <a:rPr lang="en-US" altLang="ja-JP" dirty="0"/>
              <a:t>”</a:t>
            </a:r>
            <a:r>
              <a:rPr lang="ja-JP" altLang="en-US" dirty="0"/>
              <a:t>をコンマ（</a:t>
            </a:r>
            <a:r>
              <a:rPr lang="en-US" altLang="ja-JP" dirty="0"/>
              <a:t>,</a:t>
            </a:r>
            <a:r>
              <a:rPr lang="ja-JP" altLang="en-US" dirty="0"/>
              <a:t>）で結合</a:t>
            </a:r>
            <a:endParaRPr lang="en-US" altLang="ja-JP" dirty="0"/>
          </a:p>
          <a:p>
            <a:r>
              <a:rPr kumimoji="1" lang="ja-JP" altLang="en-US" dirty="0"/>
              <a:t>変数（</a:t>
            </a:r>
            <a:r>
              <a:rPr kumimoji="1" lang="en-US" altLang="ja-JP" dirty="0"/>
              <a:t>variable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lvl="1"/>
            <a:r>
              <a:rPr lang="ja-JP" altLang="en-US" dirty="0"/>
              <a:t>変数のスコープ（</a:t>
            </a:r>
            <a:r>
              <a:rPr lang="en-US" altLang="ja-JP" dirty="0"/>
              <a:t>scope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ja-JP" altLang="en-US" dirty="0"/>
              <a:t>演算子（</a:t>
            </a:r>
            <a:r>
              <a:rPr lang="en-US" altLang="ja-JP" dirty="0"/>
              <a:t>operator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例：代入（</a:t>
            </a:r>
            <a:r>
              <a:rPr lang="en-US" altLang="ja-JP" dirty="0"/>
              <a:t>assignment</a:t>
            </a:r>
            <a:r>
              <a:rPr lang="ja-JP" altLang="en-US" dirty="0"/>
              <a:t>）記号（</a:t>
            </a:r>
            <a:r>
              <a:rPr lang="en-US" altLang="ja-JP" dirty="0"/>
              <a:t>=</a:t>
            </a:r>
            <a:r>
              <a:rPr lang="ja-JP" altLang="en-US" dirty="0"/>
              <a:t>）、等号（</a:t>
            </a:r>
            <a:r>
              <a:rPr lang="en-US" altLang="ja-JP" dirty="0"/>
              <a:t>==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ja-JP" altLang="en-US" dirty="0"/>
              <a:t>式（</a:t>
            </a:r>
            <a:r>
              <a:rPr lang="en-US" altLang="ja-JP" dirty="0"/>
              <a:t>expression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ja-JP" altLang="en-US" dirty="0"/>
              <a:t>文（</a:t>
            </a:r>
            <a:r>
              <a:rPr lang="en-US" altLang="ja-JP" dirty="0"/>
              <a:t>statement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最後にセミコロン</a:t>
            </a:r>
            <a:endParaRPr lang="en-US" altLang="ja-JP" dirty="0"/>
          </a:p>
          <a:p>
            <a:pPr lvl="1"/>
            <a:r>
              <a:rPr lang="ja-JP" altLang="en-US" dirty="0"/>
              <a:t>制御フローを表現するために、</a:t>
            </a:r>
            <a:r>
              <a:rPr lang="en-US" altLang="ja-JP" dirty="0"/>
              <a:t>if (</a:t>
            </a:r>
            <a:r>
              <a:rPr lang="ja-JP" altLang="en-US" dirty="0"/>
              <a:t>条件式</a:t>
            </a:r>
            <a:r>
              <a:rPr lang="en-US" altLang="ja-JP" dirty="0"/>
              <a:t>) {…} else {…}</a:t>
            </a:r>
          </a:p>
          <a:p>
            <a:r>
              <a:rPr lang="ja-JP" altLang="en-US" dirty="0"/>
              <a:t>関数（</a:t>
            </a:r>
            <a:r>
              <a:rPr lang="en-US" altLang="ja-JP" dirty="0"/>
              <a:t>function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引数（</a:t>
            </a:r>
            <a:r>
              <a:rPr lang="en-US" altLang="ja-JP" dirty="0"/>
              <a:t>argument</a:t>
            </a:r>
            <a:r>
              <a:rPr lang="ja-JP" altLang="en-US" dirty="0"/>
              <a:t>）、返り値（</a:t>
            </a:r>
            <a:r>
              <a:rPr lang="en-US" altLang="ja-JP" dirty="0"/>
              <a:t>return value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dirty="0"/>
              <a:t>定義するには　</a:t>
            </a:r>
            <a:r>
              <a:rPr lang="en-US" altLang="ja-JP" dirty="0"/>
              <a:t>function </a:t>
            </a:r>
            <a:r>
              <a:rPr lang="en-US" altLang="ja-JP" i="1" dirty="0" err="1"/>
              <a:t>function_name</a:t>
            </a:r>
            <a:r>
              <a:rPr lang="en-US" altLang="ja-JP" dirty="0"/>
              <a:t>(</a:t>
            </a:r>
            <a:r>
              <a:rPr lang="en-US" altLang="ja-JP" i="1" dirty="0" err="1"/>
              <a:t>argments</a:t>
            </a:r>
            <a:r>
              <a:rPr lang="en-US" altLang="ja-JP" dirty="0"/>
              <a:t>){</a:t>
            </a:r>
            <a:r>
              <a:rPr lang="en-US" altLang="ja-JP" i="1" dirty="0"/>
              <a:t>statements</a:t>
            </a:r>
            <a:r>
              <a:rPr lang="en-US" altLang="ja-JP" dirty="0"/>
              <a:t>}</a:t>
            </a:r>
          </a:p>
          <a:p>
            <a:pPr lvl="1"/>
            <a:r>
              <a:rPr lang="ja-JP" altLang="en-US" dirty="0"/>
              <a:t>呼び出すには　</a:t>
            </a:r>
            <a:r>
              <a:rPr lang="en-US" altLang="ja-JP" i="1" dirty="0" err="1"/>
              <a:t>function_name</a:t>
            </a:r>
            <a:r>
              <a:rPr lang="en-US" altLang="ja-JP" dirty="0"/>
              <a:t>(</a:t>
            </a:r>
            <a:r>
              <a:rPr lang="en-US" altLang="ja-JP" i="1" dirty="0"/>
              <a:t>arguments</a:t>
            </a:r>
            <a:r>
              <a:rPr lang="en-US" altLang="ja-JP" dirty="0"/>
              <a:t>);</a:t>
            </a:r>
          </a:p>
          <a:p>
            <a:pPr lvl="1"/>
            <a:r>
              <a:rPr lang="ja-JP" altLang="en-US" dirty="0"/>
              <a:t>無名関数　</a:t>
            </a:r>
            <a:r>
              <a:rPr lang="en-US" altLang="ja-JP" dirty="0"/>
              <a:t>function(){ … }</a:t>
            </a:r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5148064" y="19168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888972" y="1671191"/>
            <a:ext cx="2364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JSON</a:t>
            </a:r>
            <a:r>
              <a:rPr kumimoji="1" lang="ja-JP" altLang="en-US" sz="2400" dirty="0"/>
              <a:t>形式が踏襲</a:t>
            </a:r>
          </a:p>
        </p:txBody>
      </p:sp>
    </p:spTree>
    <p:extLst>
      <p:ext uri="{BB962C8B-B14F-4D97-AF65-F5344CB8AC3E}">
        <p14:creationId xmlns:p14="http://schemas.microsoft.com/office/powerpoint/2010/main" xmlns="" val="173089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kumimoji="1" lang="en-US" altLang="ja-JP" dirty="0" err="1"/>
              <a:t>Javascript</a:t>
            </a:r>
            <a:r>
              <a:rPr lang="ja-JP" altLang="en-US" dirty="0"/>
              <a:t>プログラムを書くために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ja-JP" altLang="en-US" dirty="0"/>
              <a:t>必要な定数、変数を先に定義しておく。</a:t>
            </a:r>
            <a:endParaRPr lang="en-US" altLang="ja-JP" dirty="0"/>
          </a:p>
          <a:p>
            <a:r>
              <a:rPr kumimoji="1" lang="en-US" altLang="ja-JP" dirty="0" err="1"/>
              <a:t>window.onload</a:t>
            </a:r>
            <a:r>
              <a:rPr kumimoji="1" lang="ja-JP" altLang="en-US" dirty="0"/>
              <a:t>プロパティに、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ページを表示し終わった後の動作を記述する。</a:t>
            </a:r>
            <a:endParaRPr kumimoji="1" lang="en-US" altLang="ja-JP" dirty="0"/>
          </a:p>
          <a:p>
            <a:pPr lvl="1"/>
            <a:r>
              <a:rPr lang="ja-JP" altLang="en-US" dirty="0"/>
              <a:t>動作の記述には、関数を用いる。</a:t>
            </a:r>
            <a:endParaRPr lang="en-US" altLang="ja-JP" dirty="0"/>
          </a:p>
          <a:p>
            <a:r>
              <a:rPr lang="ja-JP" altLang="en-US" dirty="0"/>
              <a:t>プログラムを関数に分けて書くと、読みやすい。</a:t>
            </a:r>
            <a:endParaRPr lang="en-US" altLang="ja-JP" dirty="0"/>
          </a:p>
          <a:p>
            <a:r>
              <a:rPr kumimoji="1" lang="ja-JP" altLang="en-US" dirty="0"/>
              <a:t>変数は、</a:t>
            </a:r>
            <a:r>
              <a:rPr kumimoji="1" lang="en-US" altLang="ja-JP" dirty="0" err="1"/>
              <a:t>var</a:t>
            </a:r>
            <a:r>
              <a:rPr kumimoji="1" lang="ja-JP" altLang="en-US" dirty="0"/>
              <a:t>をつけて定義すれば、スコープは関数の中だけ。つけなければ、プログラム全体。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9841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36004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まとめ：</a:t>
            </a:r>
            <a:r>
              <a:rPr kumimoji="1" lang="en-US" altLang="ja-JP" dirty="0"/>
              <a:t>Google Map API</a:t>
            </a:r>
            <a:r>
              <a:rPr kumimoji="1" lang="ja-JP" altLang="en-US" dirty="0"/>
              <a:t>を使うには（１）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904656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まず</a:t>
            </a:r>
            <a:r>
              <a:rPr kumimoji="1" lang="en-US" altLang="ja-JP" dirty="0"/>
              <a:t>HTML</a:t>
            </a:r>
            <a:r>
              <a:rPr kumimoji="1" lang="ja-JP" altLang="en-US" dirty="0"/>
              <a:t>でページの構造を作る。</a:t>
            </a:r>
            <a:endParaRPr kumimoji="1" lang="en-US" altLang="ja-JP" dirty="0"/>
          </a:p>
          <a:p>
            <a:pPr lvl="1"/>
            <a:r>
              <a:rPr lang="ja-JP" altLang="en-US" dirty="0"/>
              <a:t>とくに、</a:t>
            </a:r>
            <a:r>
              <a:rPr kumimoji="1" lang="ja-JP" altLang="en-US" dirty="0"/>
              <a:t>地図を載せる</a:t>
            </a:r>
            <a:r>
              <a:rPr kumimoji="1" lang="en-US" altLang="ja-JP" dirty="0"/>
              <a:t>&lt;div&gt;</a:t>
            </a:r>
            <a:r>
              <a:rPr kumimoji="1" lang="ja-JP" altLang="en-US" dirty="0"/>
              <a:t>要素の</a:t>
            </a:r>
            <a:r>
              <a:rPr kumimoji="1" lang="en-US" altLang="ja-JP" dirty="0"/>
              <a:t>id</a:t>
            </a:r>
            <a:r>
              <a:rPr kumimoji="1" lang="ja-JP" altLang="en-US" dirty="0"/>
              <a:t>属性と、スタイルの定義が必要。</a:t>
            </a:r>
            <a:endParaRPr kumimoji="1" lang="en-US" altLang="ja-JP" dirty="0"/>
          </a:p>
          <a:p>
            <a:r>
              <a:rPr lang="en-US" altLang="ja-JP" dirty="0"/>
              <a:t>&lt;head&gt;</a:t>
            </a:r>
            <a:r>
              <a:rPr lang="ja-JP" altLang="en-US" dirty="0"/>
              <a:t>要素の中の</a:t>
            </a:r>
            <a:r>
              <a:rPr lang="en-US" altLang="ja-JP" dirty="0"/>
              <a:t>&lt;script&gt;</a:t>
            </a:r>
            <a:r>
              <a:rPr lang="ja-JP" altLang="en-US" dirty="0"/>
              <a:t>要素に、地図を描くための</a:t>
            </a:r>
            <a:r>
              <a:rPr lang="en-US" altLang="ja-JP" dirty="0" err="1"/>
              <a:t>Javascript</a:t>
            </a:r>
            <a:r>
              <a:rPr lang="ja-JP" altLang="en-US" dirty="0"/>
              <a:t>プログラムを書く。</a:t>
            </a:r>
            <a:endParaRPr lang="en-US" altLang="ja-JP" dirty="0"/>
          </a:p>
          <a:p>
            <a:pPr lvl="1"/>
            <a:r>
              <a:rPr lang="ja-JP" altLang="en-US" dirty="0"/>
              <a:t>別の</a:t>
            </a:r>
            <a:r>
              <a:rPr lang="en-US" altLang="ja-JP" dirty="0"/>
              <a:t>&lt;script&gt;</a:t>
            </a:r>
            <a:r>
              <a:rPr lang="ja-JP" altLang="en-US" dirty="0"/>
              <a:t>要素に、</a:t>
            </a:r>
            <a:r>
              <a:rPr lang="en-US" altLang="ja-JP" dirty="0"/>
              <a:t>Google Maps API</a:t>
            </a:r>
            <a:r>
              <a:rPr lang="ja-JP" altLang="en-US" dirty="0"/>
              <a:t>のプログラム本体（ライブラリ）が置いてある場所の</a:t>
            </a:r>
            <a:r>
              <a:rPr lang="en-US" altLang="ja-JP" dirty="0"/>
              <a:t>URL</a:t>
            </a:r>
            <a:r>
              <a:rPr lang="ja-JP" altLang="en-US" dirty="0"/>
              <a:t>を書く必要がある。</a:t>
            </a:r>
            <a:endParaRPr lang="en-US" altLang="ja-JP" dirty="0"/>
          </a:p>
          <a:p>
            <a:r>
              <a:rPr kumimoji="1" lang="ja-JP" altLang="en-US" dirty="0"/>
              <a:t>まず地図を描く。その上にマーカーを置く。</a:t>
            </a:r>
            <a:endParaRPr kumimoji="1" lang="en-US" altLang="ja-JP" dirty="0"/>
          </a:p>
          <a:p>
            <a:r>
              <a:rPr lang="ja-JP" altLang="en-US" dirty="0"/>
              <a:t>地図は、</a:t>
            </a:r>
            <a:r>
              <a:rPr lang="en-US" altLang="ja-JP" dirty="0" err="1"/>
              <a:t>google.maps.Map</a:t>
            </a:r>
            <a:r>
              <a:rPr lang="ja-JP" altLang="en-US" dirty="0"/>
              <a:t>で描く。</a:t>
            </a:r>
            <a:endParaRPr lang="en-US" altLang="ja-JP" dirty="0"/>
          </a:p>
          <a:p>
            <a:r>
              <a:rPr lang="en-US" altLang="ja-JP" dirty="0" err="1"/>
              <a:t>google.maps.Map</a:t>
            </a:r>
            <a:r>
              <a:rPr lang="ja-JP" altLang="en-US" dirty="0"/>
              <a:t>は地図を乗せる要素とオプションを要求する。</a:t>
            </a:r>
            <a:endParaRPr lang="en-US" altLang="ja-JP" dirty="0"/>
          </a:p>
          <a:p>
            <a:pPr lvl="1"/>
            <a:r>
              <a:rPr lang="ja-JP" altLang="en-US" dirty="0"/>
              <a:t>要素は</a:t>
            </a:r>
            <a:r>
              <a:rPr lang="en-US" altLang="ja-JP" dirty="0" err="1"/>
              <a:t>document.getElementById</a:t>
            </a:r>
            <a:r>
              <a:rPr lang="en-US" altLang="ja-JP" dirty="0"/>
              <a:t>(</a:t>
            </a:r>
            <a:r>
              <a:rPr lang="ja-JP" altLang="en-US" dirty="0"/>
              <a:t>要素名</a:t>
            </a:r>
            <a:r>
              <a:rPr lang="en-US" altLang="ja-JP" dirty="0"/>
              <a:t>)</a:t>
            </a:r>
            <a:r>
              <a:rPr lang="ja-JP" altLang="en-US" dirty="0"/>
              <a:t>で与える。</a:t>
            </a:r>
            <a:endParaRPr lang="en-US" altLang="ja-JP" dirty="0"/>
          </a:p>
          <a:p>
            <a:pPr lvl="1"/>
            <a:r>
              <a:rPr lang="ja-JP" altLang="en-US" dirty="0"/>
              <a:t>オプションには、最低限</a:t>
            </a:r>
            <a:r>
              <a:rPr lang="en-US" altLang="ja-JP" b="1" dirty="0"/>
              <a:t>zoom</a:t>
            </a:r>
            <a:r>
              <a:rPr lang="en-US" altLang="ja-JP" dirty="0"/>
              <a:t>, </a:t>
            </a:r>
            <a:r>
              <a:rPr lang="en-US" altLang="ja-JP" b="1" dirty="0"/>
              <a:t>center</a:t>
            </a:r>
            <a:r>
              <a:rPr lang="en-US" altLang="ja-JP" dirty="0"/>
              <a:t>, </a:t>
            </a:r>
            <a:r>
              <a:rPr lang="en-US" altLang="ja-JP" b="1" dirty="0" err="1"/>
              <a:t>mapTypeId</a:t>
            </a:r>
            <a:r>
              <a:rPr lang="ja-JP" altLang="en-US" dirty="0"/>
              <a:t>を。</a:t>
            </a:r>
            <a:endParaRPr lang="en-US" altLang="ja-JP" dirty="0"/>
          </a:p>
          <a:p>
            <a:r>
              <a:rPr lang="ja-JP" altLang="en-US" dirty="0"/>
              <a:t>マーカーは</a:t>
            </a:r>
            <a:r>
              <a:rPr lang="en-US" altLang="ja-JP" dirty="0" err="1"/>
              <a:t>google.maps.Marker</a:t>
            </a:r>
            <a:r>
              <a:rPr lang="ja-JP" altLang="en-US" dirty="0"/>
              <a:t>で作る。</a:t>
            </a:r>
            <a:endParaRPr lang="en-US" altLang="ja-JP" dirty="0"/>
          </a:p>
          <a:p>
            <a:pPr lvl="1"/>
            <a:r>
              <a:rPr kumimoji="1" lang="en-US" altLang="ja-JP" b="1" dirty="0"/>
              <a:t>position</a:t>
            </a:r>
            <a:r>
              <a:rPr kumimoji="1" lang="en-US" altLang="ja-JP" dirty="0"/>
              <a:t>: </a:t>
            </a:r>
            <a:r>
              <a:rPr kumimoji="1" lang="en-US" altLang="ja-JP" dirty="0" err="1"/>
              <a:t>google.maps.LatLng</a:t>
            </a:r>
            <a:r>
              <a:rPr lang="en-US" altLang="ja-JP" dirty="0"/>
              <a:t>(</a:t>
            </a:r>
            <a:r>
              <a:rPr lang="ja-JP" altLang="en-US" dirty="0"/>
              <a:t>緯度</a:t>
            </a:r>
            <a:r>
              <a:rPr lang="en-US" altLang="ja-JP" dirty="0"/>
              <a:t>,</a:t>
            </a:r>
            <a:r>
              <a:rPr lang="ja-JP" altLang="en-US" dirty="0"/>
              <a:t>経度</a:t>
            </a:r>
            <a:r>
              <a:rPr lang="en-US" altLang="ja-JP" dirty="0"/>
              <a:t>)</a:t>
            </a:r>
            <a:r>
              <a:rPr lang="ja-JP" altLang="en-US" dirty="0"/>
              <a:t>で定義されるオブジェクト</a:t>
            </a:r>
            <a:endParaRPr lang="en-US" altLang="ja-JP" dirty="0"/>
          </a:p>
          <a:p>
            <a:pPr lvl="1"/>
            <a:r>
              <a:rPr kumimoji="1" lang="en-US" altLang="ja-JP" b="1" dirty="0"/>
              <a:t>map</a:t>
            </a:r>
            <a:r>
              <a:rPr kumimoji="1" lang="en-US" altLang="ja-JP" dirty="0"/>
              <a:t>: </a:t>
            </a:r>
            <a:r>
              <a:rPr kumimoji="1" lang="ja-JP" altLang="en-US" dirty="0"/>
              <a:t>地図オブジェクト</a:t>
            </a:r>
            <a:endParaRPr kumimoji="1" lang="en-US" altLang="ja-JP" dirty="0"/>
          </a:p>
          <a:p>
            <a:pPr lvl="1"/>
            <a:r>
              <a:rPr lang="en-US" altLang="ja-JP" b="1" dirty="0"/>
              <a:t>title</a:t>
            </a:r>
            <a:r>
              <a:rPr lang="en-US" altLang="ja-JP" dirty="0"/>
              <a:t>: </a:t>
            </a:r>
            <a:r>
              <a:rPr lang="ja-JP" altLang="en-US" dirty="0"/>
              <a:t>文字列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5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マーカー情報を</a:t>
            </a:r>
            <a:r>
              <a:rPr kumimoji="1" lang="en-US" altLang="ja-JP" dirty="0"/>
              <a:t>JSON</a:t>
            </a:r>
            <a:r>
              <a:rPr kumimoji="1" lang="ja-JP" altLang="en-US" dirty="0"/>
              <a:t>で表現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908720"/>
            <a:ext cx="4254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JSON: </a:t>
            </a:r>
            <a:r>
              <a:rPr kumimoji="1" lang="en-US" altLang="ja-JP" sz="2400" dirty="0" err="1"/>
              <a:t>Javascript</a:t>
            </a:r>
            <a:r>
              <a:rPr kumimoji="1" lang="en-US" altLang="ja-JP" sz="2400" dirty="0"/>
              <a:t> Object Notation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1072" y="1700808"/>
            <a:ext cx="6408712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{“hospital”:</a:t>
            </a:r>
            <a:r>
              <a:rPr kumimoji="1" lang="en-US" altLang="ja-JP" sz="2800" b="1" dirty="0">
                <a:solidFill>
                  <a:srgbClr val="C00000"/>
                </a:solidFill>
              </a:rPr>
              <a:t>[</a:t>
            </a:r>
          </a:p>
          <a:p>
            <a:r>
              <a:rPr lang="en-US" altLang="ja-JP" sz="2400" dirty="0"/>
              <a:t>    {“</a:t>
            </a:r>
            <a:r>
              <a:rPr lang="en-US" altLang="ja-JP" sz="2800" b="1" dirty="0" err="1">
                <a:solidFill>
                  <a:srgbClr val="7030A0"/>
                </a:solidFill>
              </a:rPr>
              <a:t>name</a:t>
            </a:r>
            <a:r>
              <a:rPr lang="en-US" altLang="ja-JP" sz="2400" dirty="0" err="1"/>
              <a:t>”:”Nagoya</a:t>
            </a:r>
            <a:r>
              <a:rPr lang="en-US" altLang="ja-JP" sz="2400" dirty="0"/>
              <a:t> University Hospital”,</a:t>
            </a:r>
          </a:p>
          <a:p>
            <a:r>
              <a:rPr lang="en-US" altLang="ja-JP" sz="2400" dirty="0"/>
              <a:t>        ”</a:t>
            </a:r>
            <a:r>
              <a:rPr lang="en-US" altLang="ja-JP" sz="2800" dirty="0">
                <a:solidFill>
                  <a:srgbClr val="7030A0"/>
                </a:solidFill>
              </a:rPr>
              <a:t>lat</a:t>
            </a:r>
            <a:r>
              <a:rPr lang="en-US" altLang="ja-JP" sz="2400" dirty="0"/>
              <a:t>”:35.1584, ”</a:t>
            </a:r>
            <a:r>
              <a:rPr lang="en-US" altLang="ja-JP" sz="2800" dirty="0">
                <a:solidFill>
                  <a:srgbClr val="7030A0"/>
                </a:solidFill>
              </a:rPr>
              <a:t>lng</a:t>
            </a:r>
            <a:r>
              <a:rPr lang="en-US" altLang="ja-JP" sz="2400" dirty="0"/>
              <a:t>”:136.9217},</a:t>
            </a:r>
          </a:p>
          <a:p>
            <a:r>
              <a:rPr lang="en-US" altLang="ja-JP" sz="2400" dirty="0"/>
              <a:t>    {“</a:t>
            </a:r>
            <a:r>
              <a:rPr lang="en-US" altLang="ja-JP" sz="2400" dirty="0" err="1"/>
              <a:t>name”:”Chukyo</a:t>
            </a:r>
            <a:r>
              <a:rPr lang="en-US" altLang="ja-JP" sz="2400" dirty="0"/>
              <a:t> Hospital”,</a:t>
            </a:r>
          </a:p>
          <a:p>
            <a:r>
              <a:rPr lang="en-US" altLang="ja-JP" sz="2400" dirty="0"/>
              <a:t>        ”lat”:35.1100, “lng”:136.9020},</a:t>
            </a:r>
          </a:p>
          <a:p>
            <a:r>
              <a:rPr kumimoji="1" lang="en-US" altLang="ja-JP" sz="2400" dirty="0"/>
              <a:t>    {</a:t>
            </a:r>
            <a:r>
              <a:rPr lang="en-US" altLang="ja-JP" sz="2400" dirty="0"/>
              <a:t>“name”:”</a:t>
            </a:r>
            <a:r>
              <a:rPr lang="en-US" altLang="ja-JP" sz="2400" dirty="0" err="1"/>
              <a:t>Nagoyadaiichi</a:t>
            </a:r>
            <a:r>
              <a:rPr lang="en-US" altLang="ja-JP" sz="2400" dirty="0"/>
              <a:t> Red Cross Hospital”,</a:t>
            </a:r>
          </a:p>
          <a:p>
            <a:r>
              <a:rPr lang="en-US" altLang="ja-JP" sz="2400" dirty="0"/>
              <a:t>        ”lat”:35.1718, ”lng”:136.8624</a:t>
            </a:r>
            <a:r>
              <a:rPr kumimoji="1" lang="en-US" altLang="ja-JP" sz="2400" dirty="0"/>
              <a:t>}</a:t>
            </a:r>
            <a:endParaRPr lang="en-US" altLang="ja-JP" sz="2400" dirty="0"/>
          </a:p>
          <a:p>
            <a:r>
              <a:rPr kumimoji="1" lang="en-US" altLang="ja-JP" sz="2800" b="1" dirty="0">
                <a:solidFill>
                  <a:srgbClr val="C00000"/>
                </a:solidFill>
              </a:rPr>
              <a:t>]</a:t>
            </a:r>
            <a:r>
              <a:rPr kumimoji="1" lang="en-US" altLang="ja-JP" sz="2400" dirty="0"/>
              <a:t>}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6058" y="5164664"/>
            <a:ext cx="72814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ひとつのオブジェクトは</a:t>
            </a:r>
            <a:endParaRPr kumimoji="1" lang="en-US" altLang="ja-JP" sz="2000" dirty="0"/>
          </a:p>
          <a:p>
            <a:r>
              <a:rPr kumimoji="1" lang="en-US" altLang="ja-JP" sz="2000" dirty="0"/>
              <a:t>{“</a:t>
            </a:r>
            <a:r>
              <a:rPr kumimoji="1" lang="ja-JP" altLang="en-US" sz="2000" dirty="0"/>
              <a:t>プロパティ１</a:t>
            </a:r>
            <a:r>
              <a:rPr kumimoji="1" lang="en-US" altLang="ja-JP" sz="2000" dirty="0"/>
              <a:t>”:”</a:t>
            </a:r>
            <a:r>
              <a:rPr kumimoji="1" lang="ja-JP" altLang="en-US" sz="2000" dirty="0"/>
              <a:t>値１</a:t>
            </a:r>
            <a:r>
              <a:rPr kumimoji="1" lang="en-US" altLang="ja-JP" sz="2000" dirty="0"/>
              <a:t>”,”</a:t>
            </a:r>
            <a:r>
              <a:rPr kumimoji="1" lang="ja-JP" altLang="en-US" sz="2000" dirty="0"/>
              <a:t>プロパティ２</a:t>
            </a:r>
            <a:r>
              <a:rPr kumimoji="1" lang="en-US" altLang="ja-JP" sz="2000" dirty="0"/>
              <a:t>”:”</a:t>
            </a:r>
            <a:r>
              <a:rPr kumimoji="1" lang="ja-JP" altLang="en-US" sz="2000" dirty="0"/>
              <a:t>値２</a:t>
            </a:r>
            <a:r>
              <a:rPr kumimoji="1" lang="en-US" altLang="ja-JP" sz="2000" dirty="0"/>
              <a:t>”,…,”</a:t>
            </a:r>
            <a:r>
              <a:rPr kumimoji="1" lang="ja-JP" altLang="en-US" sz="2000" dirty="0"/>
              <a:t>プロパティ</a:t>
            </a:r>
            <a:r>
              <a:rPr lang="ja-JP" altLang="en-US" sz="2000" dirty="0"/>
              <a:t>Ｎ</a:t>
            </a:r>
            <a:r>
              <a:rPr kumimoji="1" lang="en-US" altLang="ja-JP" sz="2000" dirty="0"/>
              <a:t>”:”</a:t>
            </a:r>
            <a:r>
              <a:rPr lang="ja-JP" altLang="en-US" sz="2000" dirty="0"/>
              <a:t>値Ｎ</a:t>
            </a:r>
            <a:r>
              <a:rPr kumimoji="1" lang="en-US" altLang="ja-JP" sz="2000" dirty="0"/>
              <a:t>”}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2756" y="6021288"/>
            <a:ext cx="5309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オブジェクトの配列</a:t>
            </a:r>
            <a:r>
              <a:rPr kumimoji="1" lang="ja-JP" altLang="en-US" sz="2000" dirty="0"/>
              <a:t>は、</a:t>
            </a:r>
            <a:endParaRPr kumimoji="1" lang="en-US" altLang="ja-JP" sz="2000" dirty="0"/>
          </a:p>
          <a:p>
            <a:r>
              <a:rPr kumimoji="1" lang="en-US" altLang="ja-JP" sz="2000" dirty="0"/>
              <a:t>[</a:t>
            </a:r>
            <a:r>
              <a:rPr kumimoji="1" lang="ja-JP" altLang="en-US" sz="2000" dirty="0"/>
              <a:t>オブジェクト１</a:t>
            </a:r>
            <a:r>
              <a:rPr kumimoji="1" lang="en-US" altLang="ja-JP" sz="2000" dirty="0"/>
              <a:t>, </a:t>
            </a:r>
            <a:r>
              <a:rPr kumimoji="1" lang="ja-JP" altLang="en-US" sz="2000" dirty="0"/>
              <a:t>オブジェクト２</a:t>
            </a:r>
            <a:r>
              <a:rPr kumimoji="1" lang="en-US" altLang="ja-JP" sz="2000" dirty="0"/>
              <a:t>, … , </a:t>
            </a:r>
            <a:r>
              <a:rPr kumimoji="1" lang="ja-JP" altLang="en-US" sz="2000" dirty="0"/>
              <a:t>オブジェクトＭ</a:t>
            </a:r>
            <a:r>
              <a:rPr kumimoji="1" lang="en-US" altLang="ja-JP" sz="2000" dirty="0"/>
              <a:t>]</a:t>
            </a:r>
            <a:endParaRPr kumimoji="1" lang="ja-JP" altLang="en-US" sz="2000" dirty="0"/>
          </a:p>
        </p:txBody>
      </p:sp>
      <p:sp>
        <p:nvSpPr>
          <p:cNvPr id="12" name="右矢印 11"/>
          <p:cNvSpPr/>
          <p:nvPr/>
        </p:nvSpPr>
        <p:spPr>
          <a:xfrm>
            <a:off x="6851037" y="1765002"/>
            <a:ext cx="313251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64288" y="1700808"/>
            <a:ext cx="17619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>
                <a:solidFill>
                  <a:srgbClr val="C00000"/>
                </a:solidFill>
              </a:rPr>
              <a:t>UTF-8</a:t>
            </a:r>
            <a:r>
              <a:rPr kumimoji="1" lang="ja-JP" altLang="en-US" sz="2800" dirty="0">
                <a:solidFill>
                  <a:srgbClr val="C00000"/>
                </a:solidFill>
              </a:rPr>
              <a:t>形式で保存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219132" y="2636912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/>
              <a:t>h</a:t>
            </a:r>
            <a:r>
              <a:rPr kumimoji="1" lang="en-US" altLang="ja-JP" sz="2400" dirty="0" err="1"/>
              <a:t>osp.json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353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JSON</a:t>
            </a:r>
            <a:r>
              <a:rPr lang="ja-JP" altLang="en-US" dirty="0"/>
              <a:t>形式のファイルを読み込む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764704"/>
            <a:ext cx="8777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&lt;script type="text/</a:t>
            </a:r>
            <a:r>
              <a:rPr lang="en-US" altLang="ja-JP" sz="1600" dirty="0" err="1"/>
              <a:t>javascript</a:t>
            </a:r>
            <a:r>
              <a:rPr lang="en-US" altLang="ja-JP" sz="1600" dirty="0"/>
              <a:t>“ </a:t>
            </a:r>
            <a:r>
              <a:rPr lang="en-US" altLang="ja-JP" sz="1600" dirty="0" err="1"/>
              <a:t>src</a:t>
            </a:r>
            <a:r>
              <a:rPr lang="en-US" altLang="ja-JP" sz="1600" dirty="0"/>
              <a:t>="http://maps.google.com/maps/</a:t>
            </a:r>
            <a:r>
              <a:rPr lang="en-US" altLang="ja-JP" sz="1600" dirty="0" err="1"/>
              <a:t>api</a:t>
            </a:r>
            <a:r>
              <a:rPr lang="en-US" altLang="ja-JP" sz="1600" dirty="0"/>
              <a:t>/</a:t>
            </a:r>
            <a:r>
              <a:rPr lang="en-US" altLang="ja-JP" sz="1600" dirty="0" err="1"/>
              <a:t>js?sensor</a:t>
            </a:r>
            <a:r>
              <a:rPr lang="en-US" altLang="ja-JP" sz="1600" dirty="0"/>
              <a:t>=</a:t>
            </a:r>
            <a:r>
              <a:rPr lang="en-US" altLang="ja-JP" sz="1600" dirty="0" err="1"/>
              <a:t>false&amp;language</a:t>
            </a:r>
            <a:r>
              <a:rPr lang="en-US" altLang="ja-JP" sz="1600" dirty="0"/>
              <a:t>=ja"&gt;</a:t>
            </a:r>
          </a:p>
          <a:p>
            <a:r>
              <a:rPr lang="en-US" altLang="ja-JP" sz="1600" dirty="0"/>
              <a:t>&lt;/script&gt;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2276872"/>
            <a:ext cx="1183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&lt;script&gt;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6381328"/>
            <a:ext cx="11835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/>
              <a:t>&lt;script&gt;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4418201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/>
              <a:t>w</a:t>
            </a:r>
            <a:r>
              <a:rPr kumimoji="1" lang="en-US" altLang="ja-JP" sz="1600" dirty="0" err="1"/>
              <a:t>indow.onload</a:t>
            </a:r>
            <a:r>
              <a:rPr kumimoji="1" lang="en-US" altLang="ja-JP" sz="1600" dirty="0"/>
              <a:t> =  function()</a:t>
            </a:r>
            <a:r>
              <a:rPr kumimoji="1" lang="en-US" altLang="ja-JP" sz="1600" b="1" dirty="0"/>
              <a:t>{</a:t>
            </a:r>
          </a:p>
          <a:p>
            <a:r>
              <a:rPr lang="en-US" altLang="ja-JP" sz="1600" dirty="0"/>
              <a:t>          </a:t>
            </a:r>
            <a:r>
              <a:rPr lang="en-US" altLang="ja-JP" sz="1600" dirty="0" err="1"/>
              <a:t>draw_map</a:t>
            </a:r>
            <a:r>
              <a:rPr lang="en-US" altLang="ja-JP" sz="1600" dirty="0"/>
              <a:t>(</a:t>
            </a:r>
            <a:r>
              <a:rPr lang="en-US" altLang="ja-JP" sz="1600" dirty="0" err="1"/>
              <a:t>c_lat</a:t>
            </a:r>
            <a:r>
              <a:rPr lang="en-US" altLang="ja-JP" sz="1600" dirty="0"/>
              <a:t>, </a:t>
            </a:r>
            <a:r>
              <a:rPr lang="en-US" altLang="ja-JP" sz="1600" dirty="0" err="1"/>
              <a:t>c_lng</a:t>
            </a:r>
            <a:r>
              <a:rPr lang="en-US" altLang="ja-JP" sz="1600" dirty="0"/>
              <a:t>);</a:t>
            </a:r>
          </a:p>
          <a:p>
            <a:r>
              <a:rPr lang="en-US" altLang="ja-JP" sz="1600" dirty="0"/>
              <a:t>          </a:t>
            </a:r>
            <a:r>
              <a:rPr lang="en-US" altLang="ja-JP" sz="2400" dirty="0" err="1">
                <a:solidFill>
                  <a:srgbClr val="C00000"/>
                </a:solidFill>
              </a:rPr>
              <a:t>plot_sites</a:t>
            </a:r>
            <a:r>
              <a:rPr lang="en-US" altLang="ja-JP" sz="2400" dirty="0">
                <a:solidFill>
                  <a:srgbClr val="C00000"/>
                </a:solidFill>
              </a:rPr>
              <a:t>(</a:t>
            </a:r>
            <a:r>
              <a:rPr lang="en-US" altLang="ja-JP" sz="2400" dirty="0" err="1">
                <a:solidFill>
                  <a:srgbClr val="C00000"/>
                </a:solidFill>
              </a:rPr>
              <a:t>hosp_data</a:t>
            </a:r>
            <a:r>
              <a:rPr lang="en-US" altLang="ja-JP" sz="2400" dirty="0">
                <a:solidFill>
                  <a:srgbClr val="C00000"/>
                </a:solidFill>
              </a:rPr>
              <a:t>);</a:t>
            </a:r>
          </a:p>
          <a:p>
            <a:r>
              <a:rPr kumimoji="1" lang="en-US" altLang="ja-JP" sz="1600" b="1" dirty="0"/>
              <a:t>}</a:t>
            </a:r>
            <a:endParaRPr kumimoji="1" lang="ja-JP" altLang="en-US" sz="16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5695" y="2586390"/>
            <a:ext cx="3007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ja-JP" dirty="0"/>
              <a:t>var c_lat, c_lng, t_lat, t_lng; ...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5724545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function </a:t>
            </a:r>
            <a:r>
              <a:rPr lang="en-US" altLang="ja-JP" sz="1600" dirty="0" err="1"/>
              <a:t>draw_map</a:t>
            </a:r>
            <a:r>
              <a:rPr lang="en-US" altLang="ja-JP" sz="1600" dirty="0"/>
              <a:t>(</a:t>
            </a:r>
            <a:r>
              <a:rPr lang="en-US" altLang="ja-JP" sz="1600" dirty="0" err="1"/>
              <a:t>lat,lng</a:t>
            </a:r>
            <a:r>
              <a:rPr lang="en-US" altLang="ja-JP" sz="1600" dirty="0"/>
              <a:t>)</a:t>
            </a:r>
            <a:r>
              <a:rPr lang="en-US" altLang="ja-JP" sz="1600" b="1" dirty="0"/>
              <a:t>{ … }</a:t>
            </a:r>
            <a:endParaRPr lang="en-US" altLang="ja-JP" sz="1600" dirty="0"/>
          </a:p>
          <a:p>
            <a:r>
              <a:rPr lang="en-US" altLang="ja-JP" sz="2400" dirty="0">
                <a:solidFill>
                  <a:srgbClr val="C00000"/>
                </a:solidFill>
              </a:rPr>
              <a:t>function </a:t>
            </a:r>
            <a:r>
              <a:rPr lang="en-US" altLang="ja-JP" sz="2400" dirty="0" err="1">
                <a:solidFill>
                  <a:srgbClr val="C00000"/>
                </a:solidFill>
              </a:rPr>
              <a:t>plot_sites</a:t>
            </a:r>
            <a:r>
              <a:rPr lang="en-US" altLang="ja-JP" sz="2400" dirty="0">
                <a:solidFill>
                  <a:srgbClr val="C00000"/>
                </a:solidFill>
              </a:rPr>
              <a:t>(data){ … }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2924944"/>
            <a:ext cx="50293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>
                <a:solidFill>
                  <a:srgbClr val="C00000"/>
                </a:solidFill>
              </a:rPr>
              <a:t>var</a:t>
            </a:r>
            <a:r>
              <a:rPr kumimoji="1" lang="en-US" altLang="ja-JP" sz="2400" dirty="0">
                <a:solidFill>
                  <a:srgbClr val="C00000"/>
                </a:solidFill>
              </a:rPr>
              <a:t> </a:t>
            </a:r>
            <a:r>
              <a:rPr kumimoji="1" lang="en-US" altLang="ja-JP" sz="2400" dirty="0" err="1">
                <a:solidFill>
                  <a:srgbClr val="C00000"/>
                </a:solidFill>
              </a:rPr>
              <a:t>hosp_data</a:t>
            </a:r>
            <a:r>
              <a:rPr kumimoji="1" lang="en-US" altLang="ja-JP" sz="2400" dirty="0">
                <a:solidFill>
                  <a:srgbClr val="C00000"/>
                </a:solidFill>
              </a:rPr>
              <a:t>;</a:t>
            </a:r>
          </a:p>
          <a:p>
            <a:r>
              <a:rPr lang="en-US" altLang="ja-JP" sz="2400" dirty="0">
                <a:solidFill>
                  <a:srgbClr val="C00000"/>
                </a:solidFill>
              </a:rPr>
              <a:t>$.</a:t>
            </a:r>
            <a:r>
              <a:rPr lang="en-US" altLang="ja-JP" sz="2400" dirty="0" err="1">
                <a:solidFill>
                  <a:srgbClr val="C00000"/>
                </a:solidFill>
              </a:rPr>
              <a:t>getJSON</a:t>
            </a:r>
            <a:r>
              <a:rPr lang="en-US" altLang="ja-JP" sz="2400" dirty="0">
                <a:solidFill>
                  <a:srgbClr val="C00000"/>
                </a:solidFill>
              </a:rPr>
              <a:t>(“</a:t>
            </a:r>
            <a:r>
              <a:rPr lang="en-US" altLang="ja-JP" sz="2400" dirty="0" err="1">
                <a:solidFill>
                  <a:srgbClr val="C00000"/>
                </a:solidFill>
              </a:rPr>
              <a:t>hosp.json</a:t>
            </a:r>
            <a:r>
              <a:rPr lang="en-US" altLang="ja-JP" sz="2400" dirty="0">
                <a:solidFill>
                  <a:srgbClr val="C00000"/>
                </a:solidFill>
              </a:rPr>
              <a:t>", function(data){</a:t>
            </a:r>
          </a:p>
          <a:p>
            <a:r>
              <a:rPr lang="en-US" altLang="ja-JP" sz="2400" dirty="0">
                <a:solidFill>
                  <a:srgbClr val="C00000"/>
                </a:solidFill>
              </a:rPr>
              <a:t>       </a:t>
            </a:r>
            <a:r>
              <a:rPr lang="en-US" altLang="ja-JP" sz="2400" dirty="0" err="1">
                <a:solidFill>
                  <a:srgbClr val="C00000"/>
                </a:solidFill>
              </a:rPr>
              <a:t>hosp_data</a:t>
            </a:r>
            <a:r>
              <a:rPr lang="en-US" altLang="ja-JP" sz="2400" dirty="0">
                <a:solidFill>
                  <a:srgbClr val="C00000"/>
                </a:solidFill>
              </a:rPr>
              <a:t> = data;</a:t>
            </a:r>
          </a:p>
          <a:p>
            <a:r>
              <a:rPr lang="en-US" altLang="ja-JP" sz="2400" dirty="0">
                <a:solidFill>
                  <a:srgbClr val="C00000"/>
                </a:solidFill>
              </a:rPr>
              <a:t>});</a:t>
            </a:r>
            <a:endParaRPr kumimoji="1" lang="ja-JP" altLang="en-US" sz="2400" dirty="0">
              <a:solidFill>
                <a:srgbClr val="C0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9512" y="1353542"/>
            <a:ext cx="79578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solidFill>
                  <a:srgbClr val="C00000"/>
                </a:solidFill>
              </a:rPr>
              <a:t>&lt;script type='text/</a:t>
            </a:r>
            <a:r>
              <a:rPr lang="en-US" altLang="ja-JP" sz="2000" b="1" dirty="0" err="1">
                <a:solidFill>
                  <a:srgbClr val="C00000"/>
                </a:solidFill>
              </a:rPr>
              <a:t>javascript</a:t>
            </a:r>
            <a:r>
              <a:rPr lang="en-US" altLang="ja-JP" sz="2000" b="1" dirty="0">
                <a:solidFill>
                  <a:srgbClr val="C00000"/>
                </a:solidFill>
              </a:rPr>
              <a:t>' </a:t>
            </a:r>
          </a:p>
          <a:p>
            <a:r>
              <a:rPr lang="en-US" altLang="ja-JP" sz="2000" b="1" dirty="0">
                <a:solidFill>
                  <a:srgbClr val="C00000"/>
                </a:solidFill>
              </a:rPr>
              <a:t>         </a:t>
            </a:r>
            <a:r>
              <a:rPr lang="en-US" altLang="ja-JP" sz="2000" b="1" dirty="0" err="1">
                <a:solidFill>
                  <a:srgbClr val="C00000"/>
                </a:solidFill>
              </a:rPr>
              <a:t>src</a:t>
            </a:r>
            <a:r>
              <a:rPr lang="en-US" altLang="ja-JP" sz="2000" b="1" dirty="0">
                <a:solidFill>
                  <a:srgbClr val="C00000"/>
                </a:solidFill>
              </a:rPr>
              <a:t>='http://ajax.googleapis.com/ajax/libs/</a:t>
            </a:r>
            <a:r>
              <a:rPr lang="en-US" altLang="ja-JP" sz="2400" b="1" dirty="0" err="1">
                <a:solidFill>
                  <a:srgbClr val="C00000"/>
                </a:solidFill>
              </a:rPr>
              <a:t>jquery</a:t>
            </a:r>
            <a:r>
              <a:rPr lang="en-US" altLang="ja-JP" sz="2000" b="1" dirty="0">
                <a:solidFill>
                  <a:srgbClr val="C00000"/>
                </a:solidFill>
              </a:rPr>
              <a:t>/1/jquery.min.js'&gt;</a:t>
            </a:r>
          </a:p>
          <a:p>
            <a:r>
              <a:rPr lang="en-US" altLang="ja-JP" sz="2000" b="1" dirty="0">
                <a:solidFill>
                  <a:srgbClr val="C00000"/>
                </a:solidFill>
              </a:rPr>
              <a:t>&lt;/script&gt;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64215" y="2564904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;</a:t>
            </a:r>
            <a:r>
              <a:rPr lang="en-US" altLang="ja-JP" dirty="0" err="1"/>
              <a:t>t_lng</a:t>
            </a:r>
            <a:r>
              <a:rPr lang="en-US" altLang="ja-JP" dirty="0"/>
              <a:t> = 136.9217;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179512" y="6021288"/>
            <a:ext cx="4176464" cy="4136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>
            <a:stCxn id="19" idx="3"/>
          </p:cNvCxnSpPr>
          <p:nvPr/>
        </p:nvCxnSpPr>
        <p:spPr>
          <a:xfrm>
            <a:off x="4355976" y="622812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932040" y="6021288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次スライドへ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8421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kumimoji="1" lang="ja-JP" altLang="en-US" dirty="0"/>
              <a:t>複数のマーカーを表示する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3" y="1340768"/>
            <a:ext cx="792087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function </a:t>
            </a:r>
            <a:r>
              <a:rPr lang="en-US" altLang="ja-JP" sz="2400" dirty="0" err="1"/>
              <a:t>plot_sites</a:t>
            </a:r>
            <a:r>
              <a:rPr lang="en-US" altLang="ja-JP" sz="2400" dirty="0"/>
              <a:t>(data){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data.hospital.length</a:t>
            </a:r>
            <a:r>
              <a:rPr lang="en-US" altLang="ja-JP" sz="2400" dirty="0"/>
              <a:t>;</a:t>
            </a:r>
          </a:p>
          <a:p>
            <a:r>
              <a:rPr lang="en-US" altLang="ja-JP" sz="2800" b="1" dirty="0">
                <a:solidFill>
                  <a:srgbClr val="7030A0"/>
                </a:solidFill>
              </a:rPr>
              <a:t>    for (</a:t>
            </a:r>
            <a:r>
              <a:rPr lang="en-US" altLang="ja-JP" sz="2800" b="1" dirty="0" err="1">
                <a:solidFill>
                  <a:srgbClr val="7030A0"/>
                </a:solidFill>
              </a:rPr>
              <a:t>var</a:t>
            </a:r>
            <a:r>
              <a:rPr lang="en-US" altLang="ja-JP" sz="2800" b="1" dirty="0">
                <a:solidFill>
                  <a:srgbClr val="7030A0"/>
                </a:solidFill>
              </a:rPr>
              <a:t> </a:t>
            </a:r>
            <a:r>
              <a:rPr lang="en-US" altLang="ja-JP" sz="2800" b="1" dirty="0" err="1">
                <a:solidFill>
                  <a:srgbClr val="7030A0"/>
                </a:solidFill>
              </a:rPr>
              <a:t>i</a:t>
            </a:r>
            <a:r>
              <a:rPr lang="en-US" altLang="ja-JP" sz="2800" b="1" dirty="0">
                <a:solidFill>
                  <a:srgbClr val="7030A0"/>
                </a:solidFill>
              </a:rPr>
              <a:t>=0; </a:t>
            </a:r>
            <a:r>
              <a:rPr lang="en-US" altLang="ja-JP" sz="2800" b="1" dirty="0" err="1">
                <a:solidFill>
                  <a:srgbClr val="7030A0"/>
                </a:solidFill>
              </a:rPr>
              <a:t>i</a:t>
            </a:r>
            <a:r>
              <a:rPr lang="en-US" altLang="ja-JP" sz="2800" b="1" dirty="0">
                <a:solidFill>
                  <a:srgbClr val="7030A0"/>
                </a:solidFill>
              </a:rPr>
              <a:t> &lt; </a:t>
            </a:r>
            <a:r>
              <a:rPr lang="en-US" altLang="ja-JP" sz="2800" b="1" dirty="0" err="1">
                <a:solidFill>
                  <a:srgbClr val="7030A0"/>
                </a:solidFill>
              </a:rPr>
              <a:t>len</a:t>
            </a:r>
            <a:r>
              <a:rPr lang="en-US" altLang="ja-JP" sz="2800" b="1" dirty="0">
                <a:solidFill>
                  <a:srgbClr val="7030A0"/>
                </a:solidFill>
              </a:rPr>
              <a:t>; </a:t>
            </a:r>
            <a:r>
              <a:rPr lang="en-US" altLang="ja-JP" sz="2800" b="1" dirty="0" err="1">
                <a:solidFill>
                  <a:srgbClr val="7030A0"/>
                </a:solidFill>
              </a:rPr>
              <a:t>i</a:t>
            </a:r>
            <a:r>
              <a:rPr lang="en-US" altLang="ja-JP" sz="2800" b="1" dirty="0">
                <a:solidFill>
                  <a:srgbClr val="7030A0"/>
                </a:solidFill>
              </a:rPr>
              <a:t>=(i+1)){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site = </a:t>
            </a:r>
            <a:r>
              <a:rPr lang="en-US" altLang="ja-JP" sz="2400" dirty="0" err="1"/>
              <a:t>data.hospital</a:t>
            </a:r>
            <a:r>
              <a:rPr lang="en-US" altLang="ja-JP" sz="2400" dirty="0"/>
              <a:t>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lat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site.lat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lng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site.lng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name = site.name;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pos</a:t>
            </a:r>
            <a:r>
              <a:rPr lang="en-US" altLang="ja-JP" sz="2400" dirty="0"/>
              <a:t> = new </a:t>
            </a:r>
            <a:r>
              <a:rPr lang="en-US" altLang="ja-JP" sz="2400" dirty="0" err="1"/>
              <a:t>google.maps.LatLng</a:t>
            </a:r>
            <a:r>
              <a:rPr lang="en-US" altLang="ja-JP" sz="2400" dirty="0"/>
              <a:t>(</a:t>
            </a:r>
            <a:r>
              <a:rPr lang="en-US" altLang="ja-JP" sz="2400" dirty="0" err="1"/>
              <a:t>lat,lng</a:t>
            </a:r>
            <a:r>
              <a:rPr lang="en-US" altLang="ja-JP" sz="2400" dirty="0"/>
              <a:t>);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>
                <a:solidFill>
                  <a:srgbClr val="7030A0"/>
                </a:solidFill>
              </a:rPr>
              <a:t>var</a:t>
            </a:r>
            <a:r>
              <a:rPr lang="en-US" altLang="ja-JP" sz="2400" dirty="0">
                <a:solidFill>
                  <a:srgbClr val="7030A0"/>
                </a:solidFill>
              </a:rPr>
              <a:t> </a:t>
            </a:r>
            <a:r>
              <a:rPr lang="en-US" altLang="ja-JP" sz="2400" dirty="0" err="1">
                <a:solidFill>
                  <a:srgbClr val="7030A0"/>
                </a:solidFill>
              </a:rPr>
              <a:t>marker_prop</a:t>
            </a:r>
            <a:r>
              <a:rPr lang="en-US" altLang="ja-JP" sz="2400" dirty="0">
                <a:solidFill>
                  <a:srgbClr val="7030A0"/>
                </a:solidFill>
              </a:rPr>
              <a:t>  =  {</a:t>
            </a:r>
            <a:r>
              <a:rPr lang="en-US" altLang="ja-JP" sz="2400" dirty="0" err="1">
                <a:solidFill>
                  <a:srgbClr val="7030A0"/>
                </a:solidFill>
              </a:rPr>
              <a:t>position:pos</a:t>
            </a:r>
            <a:r>
              <a:rPr lang="en-US" altLang="ja-JP" sz="2400" dirty="0">
                <a:solidFill>
                  <a:srgbClr val="7030A0"/>
                </a:solidFill>
              </a:rPr>
              <a:t>, </a:t>
            </a:r>
            <a:r>
              <a:rPr lang="en-US" altLang="ja-JP" sz="2400" dirty="0" err="1">
                <a:solidFill>
                  <a:srgbClr val="7030A0"/>
                </a:solidFill>
              </a:rPr>
              <a:t>map:map</a:t>
            </a:r>
            <a:r>
              <a:rPr lang="en-US" altLang="ja-JP" sz="2400" dirty="0">
                <a:solidFill>
                  <a:srgbClr val="7030A0"/>
                </a:solidFill>
              </a:rPr>
              <a:t>, </a:t>
            </a:r>
            <a:r>
              <a:rPr lang="en-US" altLang="ja-JP" sz="2400" dirty="0" err="1">
                <a:solidFill>
                  <a:srgbClr val="7030A0"/>
                </a:solidFill>
              </a:rPr>
              <a:t>title:name</a:t>
            </a:r>
            <a:r>
              <a:rPr lang="en-US" altLang="ja-JP" sz="2400" dirty="0">
                <a:solidFill>
                  <a:srgbClr val="7030A0"/>
                </a:solidFill>
              </a:rPr>
              <a:t>};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marker = new </a:t>
            </a:r>
            <a:r>
              <a:rPr lang="en-US" altLang="ja-JP" sz="2400" dirty="0" err="1"/>
              <a:t>google.maps.Marker</a:t>
            </a:r>
            <a:r>
              <a:rPr lang="en-US" altLang="ja-JP" sz="2400" dirty="0"/>
              <a:t>(</a:t>
            </a:r>
            <a:r>
              <a:rPr lang="en-US" altLang="ja-JP" sz="2400" dirty="0" err="1">
                <a:solidFill>
                  <a:srgbClr val="7030A0"/>
                </a:solidFill>
              </a:rPr>
              <a:t>marker_prop</a:t>
            </a:r>
            <a:r>
              <a:rPr lang="en-US" altLang="ja-JP" sz="2400" dirty="0"/>
              <a:t>);</a:t>
            </a:r>
          </a:p>
          <a:p>
            <a:r>
              <a:rPr lang="en-US" altLang="ja-JP" sz="2400" dirty="0"/>
              <a:t>   </a:t>
            </a:r>
            <a:r>
              <a:rPr lang="en-US" altLang="ja-JP" sz="2800" b="1" dirty="0">
                <a:solidFill>
                  <a:srgbClr val="7030A0"/>
                </a:solidFill>
              </a:rPr>
              <a:t>}</a:t>
            </a:r>
          </a:p>
          <a:p>
            <a:r>
              <a:rPr lang="en-US" altLang="ja-JP" sz="2400" dirty="0"/>
              <a:t>}</a:t>
            </a:r>
            <a:endParaRPr kumimoji="1" lang="ja-JP" alt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107504" y="980728"/>
            <a:ext cx="8784976" cy="525658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070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JSONの目的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600200"/>
            <a:ext cx="5626100" cy="4525963"/>
          </a:xfrm>
        </p:spPr>
        <p:txBody>
          <a:bodyPr/>
          <a:lstStyle/>
          <a:p>
            <a:r>
              <a:rPr lang="ja-JP" altLang="en-US"/>
              <a:t>オブジェクトについての情報の転送</a:t>
            </a:r>
          </a:p>
          <a:p>
            <a:pPr lvl="1"/>
            <a:r>
              <a:rPr lang="ja-JP" altLang="en-US"/>
              <a:t>例：</a:t>
            </a:r>
          </a:p>
          <a:p>
            <a:pPr lvl="2"/>
            <a:r>
              <a:rPr lang="ja-JP" altLang="en-US"/>
              <a:t>Webサーバとブラウザ</a:t>
            </a:r>
          </a:p>
          <a:p>
            <a:pPr lvl="2"/>
            <a:r>
              <a:rPr lang="ja-JP" altLang="en-US"/>
              <a:t>コンピュータ間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445250" y="4221163"/>
            <a:ext cx="1800225" cy="1871662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300788" y="3860800"/>
            <a:ext cx="1012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ブラウザ</a:t>
            </a: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 flipH="1" flipV="1">
            <a:off x="6804025" y="4797425"/>
            <a:ext cx="215900" cy="215900"/>
          </a:xfrm>
          <a:prstGeom prst="ellipse">
            <a:avLst/>
          </a:prstGeom>
          <a:solidFill>
            <a:schemeClr val="folHlink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77050" y="1917700"/>
            <a:ext cx="1079500" cy="719138"/>
          </a:xfrm>
          <a:prstGeom prst="rect">
            <a:avLst/>
          </a:prstGeom>
          <a:noFill/>
          <a:ln w="9525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035800" y="1528763"/>
            <a:ext cx="13287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Webサーバ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283325" y="2919413"/>
            <a:ext cx="239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{"x":200,"y":400}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042988" y="4970463"/>
            <a:ext cx="1079500" cy="719137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971550" y="4581525"/>
            <a:ext cx="13303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Webサーバ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3563938" y="4868863"/>
            <a:ext cx="1081087" cy="10080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3203575" y="4437063"/>
            <a:ext cx="211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データベースサーバ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2268538" y="5372100"/>
            <a:ext cx="1079500" cy="1588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07950" y="6092825"/>
            <a:ext cx="7551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{"id":"123456","name":"pochi", "species":"dog"}</a:t>
            </a:r>
          </a:p>
        </p:txBody>
      </p:sp>
      <p:sp>
        <p:nvSpPr>
          <p:cNvPr id="4112" name="その他"/>
          <p:cNvSpPr>
            <a:spLocks/>
          </p:cNvSpPr>
          <p:nvPr/>
        </p:nvSpPr>
        <p:spPr bwMode="auto">
          <a:xfrm>
            <a:off x="6229350" y="2276475"/>
            <a:ext cx="395288" cy="1604963"/>
          </a:xfrm>
          <a:custGeom>
            <a:avLst/>
            <a:gdLst>
              <a:gd name="T0" fmla="*/ 4611 w 21600"/>
              <a:gd name="T1" fmla="*/ 21600 h 21600"/>
              <a:gd name="T2" fmla="*/ 138 w 21600"/>
              <a:gd name="T3" fmla="*/ 13664 h 21600"/>
              <a:gd name="T4" fmla="*/ 3709 w 21600"/>
              <a:gd name="T5" fmla="*/ 9038 h 21600"/>
              <a:gd name="T6" fmla="*/ 21600 w 21600"/>
              <a:gd name="T7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611" y="21600"/>
                </a:moveTo>
                <a:cubicBezTo>
                  <a:pt x="3883" y="20274"/>
                  <a:pt x="277" y="15759"/>
                  <a:pt x="138" y="13664"/>
                </a:cubicBezTo>
                <a:cubicBezTo>
                  <a:pt x="0" y="11569"/>
                  <a:pt x="138" y="11313"/>
                  <a:pt x="3709" y="9038"/>
                </a:cubicBezTo>
                <a:cubicBezTo>
                  <a:pt x="7280" y="6763"/>
                  <a:pt x="17890" y="1393"/>
                  <a:pt x="21600" y="0"/>
                </a:cubicBezTo>
              </a:path>
            </a:pathLst>
          </a:custGeom>
          <a:noFill/>
          <a:ln w="9525" cmpd="sng">
            <a:solidFill>
              <a:schemeClr val="tx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41279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JSONの特徴（１）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テキストで書かれている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人が読める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１つのオブジェクトは{}で囲まれている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1つのオブジェクトは、プロパティと値のペアを1つ以上含む。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複数のペアはコンマ（,）で並べる</a:t>
            </a:r>
            <a:endParaRPr lang="en-US" altLang="ja-JP" sz="2400" dirty="0"/>
          </a:p>
          <a:p>
            <a:pPr>
              <a:lnSpc>
                <a:spcPct val="90000"/>
              </a:lnSpc>
            </a:pPr>
            <a:r>
              <a:rPr lang="ja-JP" altLang="en-US" dirty="0"/>
              <a:t>値の型はさまざまなものが可能</a:t>
            </a:r>
            <a:endParaRPr lang="en-US" altLang="ja-JP" dirty="0"/>
          </a:p>
          <a:p>
            <a:pPr lvl="1">
              <a:lnSpc>
                <a:spcPct val="90000"/>
              </a:lnSpc>
            </a:pPr>
            <a:r>
              <a:rPr lang="ja-JP" altLang="en-US" dirty="0"/>
              <a:t>文字列、数値、配列、オブジェクト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プロパティも値もダブルクォーテーション（"）で囲む。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ここが、単なるJavascriptのオブジェクトの表現と異なる。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値が数値のときは、ダブルクォーテーションで囲まない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値が配列やオブジェクトのときなども、囲まない。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44290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950" y="1289521"/>
            <a:ext cx="352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/>
              <a:t>{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03225" y="5391621"/>
            <a:ext cx="352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/>
              <a:t>}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06400" y="1268884"/>
            <a:ext cx="1787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/>
              <a:t>"pets":[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31775" y="5391621"/>
            <a:ext cx="323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4000"/>
              <a:t>]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27088" y="2276946"/>
            <a:ext cx="8135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dirty="0">
                <a:ea typeface="MS UI Gothic" pitchFamily="50" charset="-128"/>
              </a:rPr>
              <a:t>｛</a:t>
            </a:r>
            <a:r>
              <a:rPr lang="ja-JP" altLang="en-US" sz="3200" dirty="0">
                <a:ea typeface="MS UI Gothic" pitchFamily="50" charset="-128"/>
              </a:rPr>
              <a:t>"id":“</a:t>
            </a:r>
            <a:r>
              <a:rPr lang="en-US" altLang="ja-JP" sz="3200" dirty="0">
                <a:ea typeface="MS UI Gothic" pitchFamily="50" charset="-128"/>
              </a:rPr>
              <a:t>0</a:t>
            </a:r>
            <a:r>
              <a:rPr lang="ja-JP" altLang="en-US" sz="3200" dirty="0">
                <a:ea typeface="MS UI Gothic" pitchFamily="50" charset="-128"/>
              </a:rPr>
              <a:t>1","name":"pochi", "species":"dog",</a:t>
            </a:r>
          </a:p>
          <a:p>
            <a:r>
              <a:rPr lang="ja-JP" altLang="en-US" sz="3200" dirty="0">
                <a:ea typeface="MS UI Gothic" pitchFamily="50" charset="-128"/>
              </a:rPr>
              <a:t>"favorites":{"food":"meat","place":"garden"}</a:t>
            </a:r>
            <a:r>
              <a:rPr lang="ja-JP" altLang="en-US" sz="4000" dirty="0">
                <a:ea typeface="MS UI Gothic" pitchFamily="50" charset="-128"/>
              </a:rPr>
              <a:t>｝,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27088" y="3702521"/>
            <a:ext cx="8135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4000" dirty="0">
                <a:ea typeface="MS UI Gothic" pitchFamily="50" charset="-128"/>
              </a:rPr>
              <a:t>｛</a:t>
            </a:r>
            <a:r>
              <a:rPr lang="ja-JP" altLang="en-US" sz="3200" dirty="0">
                <a:ea typeface="MS UI Gothic" pitchFamily="50" charset="-128"/>
              </a:rPr>
              <a:t>"id":“</a:t>
            </a:r>
            <a:r>
              <a:rPr lang="en-US" altLang="ja-JP" sz="3200" dirty="0">
                <a:ea typeface="MS UI Gothic" pitchFamily="50" charset="-128"/>
              </a:rPr>
              <a:t>0</a:t>
            </a:r>
            <a:r>
              <a:rPr lang="ja-JP" altLang="en-US" sz="3200" dirty="0">
                <a:ea typeface="MS UI Gothic" pitchFamily="50" charset="-128"/>
              </a:rPr>
              <a:t>2","name":"tama", "species":"cat",</a:t>
            </a:r>
          </a:p>
          <a:p>
            <a:r>
              <a:rPr lang="ja-JP" altLang="en-US" sz="3200" dirty="0">
                <a:ea typeface="MS UI Gothic" pitchFamily="50" charset="-128"/>
              </a:rPr>
              <a:t>"favorites":{"food":"tuna","place":"kitchen"}</a:t>
            </a:r>
            <a:r>
              <a:rPr lang="ja-JP" altLang="en-US" sz="4000" dirty="0">
                <a:ea typeface="MS UI Gothic" pitchFamily="50" charset="-128"/>
              </a:rPr>
              <a:t>｝,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6235" y="260648"/>
            <a:ext cx="8696790" cy="850106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JSON</a:t>
            </a:r>
            <a:r>
              <a:rPr lang="ja-JP" altLang="en-US" sz="3600" dirty="0"/>
              <a:t>形式で構造をもつデータを表現できる</a:t>
            </a:r>
            <a:endParaRPr kumimoji="1" lang="ja-JP" altLang="en-US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2728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今日</a:t>
            </a:r>
            <a:r>
              <a:rPr kumimoji="1" lang="ja-JP" altLang="en-US"/>
              <a:t>の目標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760640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/>
              <a:t>Google Map API</a:t>
            </a:r>
            <a:r>
              <a:rPr kumimoji="1" lang="ja-JP" altLang="en-US" dirty="0"/>
              <a:t>を用いて、</a:t>
            </a:r>
            <a:r>
              <a:rPr kumimoji="1" lang="en-US" altLang="ja-JP" dirty="0"/>
              <a:t>Google Map</a:t>
            </a:r>
            <a:r>
              <a:rPr kumimoji="1" lang="ja-JP" altLang="en-US" dirty="0"/>
              <a:t>の地図上にマーカーを表示する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HTML</a:t>
            </a:r>
          </a:p>
          <a:p>
            <a:pPr lvl="2"/>
            <a:r>
              <a:rPr lang="en-US" altLang="ja-JP" dirty="0"/>
              <a:t>Web</a:t>
            </a:r>
            <a:r>
              <a:rPr lang="ja-JP" altLang="en-US" dirty="0"/>
              <a:t>ページの構造を宣言する。</a:t>
            </a:r>
            <a:endParaRPr lang="en-US" altLang="ja-JP" dirty="0"/>
          </a:p>
          <a:p>
            <a:pPr lvl="3"/>
            <a:r>
              <a:rPr lang="ja-JP" altLang="en-US" dirty="0"/>
              <a:t>地図を表示する場所を宣言する。</a:t>
            </a:r>
            <a:endParaRPr lang="en-US" altLang="ja-JP" dirty="0"/>
          </a:p>
          <a:p>
            <a:pPr lvl="1"/>
            <a:r>
              <a:rPr kumimoji="1" lang="en-US" altLang="ja-JP" dirty="0" err="1"/>
              <a:t>Javascript</a:t>
            </a:r>
            <a:r>
              <a:rPr kumimoji="1" lang="ja-JP" altLang="en-US" dirty="0"/>
              <a:t>プログラミング</a:t>
            </a:r>
            <a:endParaRPr lang="en-US" altLang="ja-JP" dirty="0"/>
          </a:p>
          <a:p>
            <a:pPr lvl="2"/>
            <a:r>
              <a:rPr lang="en-US" altLang="ja-JP" dirty="0"/>
              <a:t>Web</a:t>
            </a:r>
            <a:r>
              <a:rPr lang="ja-JP" altLang="en-US" dirty="0"/>
              <a:t>ページの地図表示箇所上に、地図を描く。</a:t>
            </a:r>
            <a:endParaRPr lang="en-US" altLang="ja-JP" dirty="0"/>
          </a:p>
          <a:p>
            <a:pPr lvl="2"/>
            <a:r>
              <a:rPr lang="ja-JP" altLang="en-US" dirty="0"/>
              <a:t>マーカーオブジェクトを生成して、地図上に置く。</a:t>
            </a:r>
            <a:endParaRPr lang="en-US" altLang="ja-JP" dirty="0"/>
          </a:p>
          <a:p>
            <a:pPr lvl="2"/>
            <a:r>
              <a:rPr lang="ja-JP" altLang="en-US" dirty="0"/>
              <a:t>複数のマーカーの位置データを</a:t>
            </a:r>
            <a:r>
              <a:rPr lang="en-US" altLang="ja-JP" dirty="0"/>
              <a:t>JSON</a:t>
            </a:r>
            <a:r>
              <a:rPr lang="ja-JP" altLang="en-US" dirty="0"/>
              <a:t>形式のテキストファイルから読み込む。</a:t>
            </a:r>
            <a:endParaRPr lang="en-US" altLang="ja-JP" dirty="0"/>
          </a:p>
          <a:p>
            <a:pPr lvl="2"/>
            <a:r>
              <a:rPr kumimoji="1" lang="ja-JP" altLang="en-US" dirty="0"/>
              <a:t>地図上に、複数のマーカーオブジェクトを置く。</a:t>
            </a:r>
            <a:endParaRPr kumimoji="1" lang="en-US" altLang="ja-JP" dirty="0"/>
          </a:p>
          <a:p>
            <a:pPr lvl="2"/>
            <a:r>
              <a:rPr lang="ja-JP" altLang="en-US" dirty="0"/>
              <a:t>マーカーに吹き出し（インフォウィンドウ）をつける。</a:t>
            </a:r>
            <a:endParaRPr kumimoji="1" lang="en-US" altLang="ja-JP" dirty="0"/>
          </a:p>
          <a:p>
            <a:r>
              <a:rPr lang="en-US" altLang="ja-JP" dirty="0"/>
              <a:t>JSON</a:t>
            </a:r>
            <a:r>
              <a:rPr lang="ja-JP" altLang="en-US" dirty="0"/>
              <a:t>形式によるデータの表現方法を学ぶ</a:t>
            </a:r>
            <a:endParaRPr lang="en-US" altLang="ja-JP" dirty="0"/>
          </a:p>
          <a:p>
            <a:pPr lvl="1"/>
            <a:r>
              <a:rPr lang="en-US" altLang="ja-JP" dirty="0"/>
              <a:t>Key-value pair</a:t>
            </a:r>
            <a:r>
              <a:rPr lang="ja-JP" altLang="en-US" dirty="0"/>
              <a:t>（</a:t>
            </a:r>
            <a:r>
              <a:rPr lang="en-US" altLang="ja-JP" dirty="0"/>
              <a:t>“</a:t>
            </a:r>
            <a:r>
              <a:rPr lang="ja-JP" altLang="en-US" dirty="0"/>
              <a:t>項目名</a:t>
            </a:r>
            <a:r>
              <a:rPr lang="en-US" altLang="ja-JP" dirty="0"/>
              <a:t>”:”</a:t>
            </a:r>
            <a:r>
              <a:rPr lang="ja-JP" altLang="en-US" dirty="0"/>
              <a:t>その値</a:t>
            </a:r>
            <a:r>
              <a:rPr lang="en-US" altLang="ja-JP" dirty="0"/>
              <a:t>”</a:t>
            </a:r>
            <a:r>
              <a:rPr lang="ja-JP" altLang="en-US" dirty="0"/>
              <a:t>）の集合</a:t>
            </a:r>
            <a:endParaRPr lang="en-US" altLang="ja-JP" dirty="0"/>
          </a:p>
          <a:p>
            <a:r>
              <a:rPr kumimoji="1" lang="ja-JP" altLang="en-US" dirty="0"/>
              <a:t>データ収集から表示形式までの効率的な方法</a:t>
            </a:r>
            <a:r>
              <a:rPr lang="ja-JP" altLang="en-US" dirty="0"/>
              <a:t>を考える。</a:t>
            </a:r>
            <a:endParaRPr kumimoji="1" lang="en-US" altLang="ja-JP" dirty="0"/>
          </a:p>
          <a:p>
            <a:pPr lvl="1"/>
            <a:r>
              <a:rPr lang="ja-JP" altLang="en-US" dirty="0"/>
              <a:t>住所から緯度と経度を得る</a:t>
            </a:r>
            <a:endParaRPr lang="en-US" altLang="ja-JP" dirty="0"/>
          </a:p>
          <a:p>
            <a:pPr lvl="1"/>
            <a:r>
              <a:rPr lang="ja-JP" altLang="en-US" dirty="0"/>
              <a:t>衛星写真上で位置を微調整する</a:t>
            </a:r>
            <a:endParaRPr lang="en-US" altLang="ja-JP" dirty="0"/>
          </a:p>
          <a:p>
            <a:pPr lvl="1"/>
            <a:r>
              <a:rPr lang="en-US" altLang="ja-JP" dirty="0"/>
              <a:t>JSON</a:t>
            </a:r>
            <a:r>
              <a:rPr lang="ja-JP" altLang="en-US" dirty="0"/>
              <a:t>形式へのデータ変換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74445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ja-JP" altLang="en-US" dirty="0"/>
              <a:t>マーカーに吹き出しをつける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1072" y="1700808"/>
            <a:ext cx="7663296" cy="44012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{“hospital”:</a:t>
            </a:r>
            <a:r>
              <a:rPr kumimoji="1" lang="en-US" altLang="ja-JP" sz="2800" b="1" dirty="0">
                <a:solidFill>
                  <a:srgbClr val="C00000"/>
                </a:solidFill>
              </a:rPr>
              <a:t>[</a:t>
            </a:r>
          </a:p>
          <a:p>
            <a:r>
              <a:rPr lang="en-US" altLang="ja-JP" sz="2400" dirty="0"/>
              <a:t>    {“</a:t>
            </a:r>
            <a:r>
              <a:rPr lang="en-US" altLang="ja-JP" sz="2800" b="1" dirty="0" err="1">
                <a:solidFill>
                  <a:srgbClr val="7030A0"/>
                </a:solidFill>
              </a:rPr>
              <a:t>name</a:t>
            </a:r>
            <a:r>
              <a:rPr lang="en-US" altLang="ja-JP" sz="2400" dirty="0" err="1"/>
              <a:t>”:”Nagoya</a:t>
            </a:r>
            <a:r>
              <a:rPr lang="en-US" altLang="ja-JP" sz="2400" dirty="0"/>
              <a:t> University Hospital”,</a:t>
            </a:r>
          </a:p>
          <a:p>
            <a:r>
              <a:rPr lang="en-US" altLang="ja-JP" sz="2400" dirty="0"/>
              <a:t>        ”</a:t>
            </a:r>
            <a:r>
              <a:rPr lang="en-US" altLang="ja-JP" sz="2800" dirty="0">
                <a:solidFill>
                  <a:srgbClr val="7030A0"/>
                </a:solidFill>
              </a:rPr>
              <a:t>lat</a:t>
            </a:r>
            <a:r>
              <a:rPr lang="en-US" altLang="ja-JP" sz="2400" dirty="0"/>
              <a:t>”:35.1584, ”</a:t>
            </a:r>
            <a:r>
              <a:rPr lang="en-US" altLang="ja-JP" sz="2800" dirty="0">
                <a:solidFill>
                  <a:srgbClr val="7030A0"/>
                </a:solidFill>
              </a:rPr>
              <a:t>lng</a:t>
            </a:r>
            <a:r>
              <a:rPr lang="en-US" altLang="ja-JP" sz="2400" dirty="0"/>
              <a:t>”:136.9217, ”</a:t>
            </a:r>
            <a:r>
              <a:rPr lang="en-US" altLang="ja-JP" sz="2400" dirty="0" err="1">
                <a:solidFill>
                  <a:srgbClr val="7030A0"/>
                </a:solidFill>
              </a:rPr>
              <a:t>ward</a:t>
            </a:r>
            <a:r>
              <a:rPr lang="en-US" altLang="ja-JP" sz="2400" dirty="0" err="1"/>
              <a:t>”:”Showa</a:t>
            </a:r>
            <a:r>
              <a:rPr lang="en-US" altLang="ja-JP" sz="2400" dirty="0"/>
              <a:t>”,</a:t>
            </a:r>
          </a:p>
          <a:p>
            <a:r>
              <a:rPr lang="en-US" altLang="ja-JP" sz="2400" dirty="0"/>
              <a:t>        ”</a:t>
            </a:r>
            <a:r>
              <a:rPr lang="en-US" altLang="ja-JP" sz="2400" dirty="0" err="1">
                <a:solidFill>
                  <a:srgbClr val="7030A0"/>
                </a:solidFill>
              </a:rPr>
              <a:t>url</a:t>
            </a:r>
            <a:r>
              <a:rPr lang="en-US" altLang="ja-JP" sz="2400" dirty="0"/>
              <a:t>”:” http://www.med.nagoya-u.ac.jp/hospital/”},</a:t>
            </a:r>
          </a:p>
          <a:p>
            <a:r>
              <a:rPr lang="en-US" altLang="ja-JP" sz="2400" dirty="0"/>
              <a:t>    {“</a:t>
            </a:r>
            <a:r>
              <a:rPr lang="en-US" altLang="ja-JP" sz="2400" dirty="0" err="1"/>
              <a:t>name”:”Chukyo</a:t>
            </a:r>
            <a:r>
              <a:rPr lang="en-US" altLang="ja-JP" sz="2400" dirty="0"/>
              <a:t> Hospital”,</a:t>
            </a:r>
          </a:p>
          <a:p>
            <a:r>
              <a:rPr lang="en-US" altLang="ja-JP" sz="2400" dirty="0"/>
              <a:t>        ”lat”:35.1100, “lng”:136.9020, “</a:t>
            </a:r>
            <a:r>
              <a:rPr lang="en-US" altLang="ja-JP" sz="2400" dirty="0" err="1"/>
              <a:t>ward”:”Minami</a:t>
            </a:r>
            <a:r>
              <a:rPr lang="en-US" altLang="ja-JP" sz="2400" dirty="0"/>
              <a:t>”,</a:t>
            </a:r>
          </a:p>
          <a:p>
            <a:r>
              <a:rPr lang="en-US" altLang="ja-JP" sz="2400" dirty="0"/>
              <a:t>        “</a:t>
            </a:r>
            <a:r>
              <a:rPr lang="en-US" altLang="ja-JP" sz="2400" dirty="0" err="1"/>
              <a:t>url</a:t>
            </a:r>
            <a:r>
              <a:rPr lang="en-US" altLang="ja-JP" sz="2400" dirty="0"/>
              <a:t>”:”http://chukyo.jcho.go.jp”},</a:t>
            </a:r>
          </a:p>
          <a:p>
            <a:r>
              <a:rPr kumimoji="1" lang="en-US" altLang="ja-JP" sz="2400" dirty="0"/>
              <a:t>    {</a:t>
            </a:r>
            <a:r>
              <a:rPr lang="en-US" altLang="ja-JP" sz="2400" dirty="0"/>
              <a:t>“name”:”</a:t>
            </a:r>
            <a:r>
              <a:rPr lang="en-US" altLang="ja-JP" sz="2400" dirty="0" err="1"/>
              <a:t>Nagoyadaiichi</a:t>
            </a:r>
            <a:r>
              <a:rPr lang="en-US" altLang="ja-JP" sz="2400" dirty="0"/>
              <a:t> Red Cross Hospital”,</a:t>
            </a:r>
          </a:p>
          <a:p>
            <a:r>
              <a:rPr lang="en-US" altLang="ja-JP" sz="2400" dirty="0"/>
              <a:t>        ”lat”:35.1718, ”lng”:136.8624, “</a:t>
            </a:r>
            <a:r>
              <a:rPr lang="en-US" altLang="ja-JP" sz="2400" dirty="0" err="1"/>
              <a:t>ward”:”Nakamura</a:t>
            </a:r>
            <a:r>
              <a:rPr lang="en-US" altLang="ja-JP" sz="2400" dirty="0"/>
              <a:t>”,</a:t>
            </a:r>
          </a:p>
          <a:p>
            <a:r>
              <a:rPr lang="en-US" altLang="ja-JP" sz="2400" dirty="0"/>
              <a:t>        ”</a:t>
            </a:r>
            <a:r>
              <a:rPr lang="en-US" altLang="ja-JP" sz="2400" dirty="0" err="1"/>
              <a:t>url</a:t>
            </a:r>
            <a:r>
              <a:rPr lang="en-US" altLang="ja-JP" sz="2400" dirty="0"/>
              <a:t>”:”http://www.nagoya-1st.jrc.or.jp/”</a:t>
            </a:r>
            <a:r>
              <a:rPr kumimoji="1" lang="en-US" altLang="ja-JP" sz="2400" dirty="0"/>
              <a:t>}</a:t>
            </a:r>
            <a:endParaRPr lang="en-US" altLang="ja-JP" sz="2400" dirty="0"/>
          </a:p>
          <a:p>
            <a:r>
              <a:rPr kumimoji="1" lang="en-US" altLang="ja-JP" sz="2800" b="1" dirty="0">
                <a:solidFill>
                  <a:srgbClr val="C00000"/>
                </a:solidFill>
              </a:rPr>
              <a:t>]</a:t>
            </a:r>
            <a:r>
              <a:rPr kumimoji="1" lang="en-US" altLang="ja-JP" sz="2400" dirty="0"/>
              <a:t>}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49186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70609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マーカーに対して吹き出しを付ける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3" y="1268760"/>
            <a:ext cx="792087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function </a:t>
            </a:r>
            <a:r>
              <a:rPr lang="en-US" altLang="ja-JP" sz="2400" dirty="0" err="1"/>
              <a:t>plot_sites</a:t>
            </a:r>
            <a:r>
              <a:rPr lang="en-US" altLang="ja-JP" sz="2400" dirty="0"/>
              <a:t>(data){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len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data.hospital.length</a:t>
            </a:r>
            <a:r>
              <a:rPr lang="en-US" altLang="ja-JP" sz="2400" dirty="0"/>
              <a:t>;</a:t>
            </a:r>
          </a:p>
          <a:p>
            <a:r>
              <a:rPr lang="en-US" altLang="ja-JP" sz="2800" b="1" dirty="0">
                <a:solidFill>
                  <a:srgbClr val="7030A0"/>
                </a:solidFill>
              </a:rPr>
              <a:t>    </a:t>
            </a:r>
            <a:r>
              <a:rPr lang="en-US" altLang="ja-JP" sz="2800" dirty="0"/>
              <a:t>for (</a:t>
            </a:r>
            <a:r>
              <a:rPr lang="en-US" altLang="ja-JP" sz="2800" dirty="0" err="1"/>
              <a:t>var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=0;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&lt; </a:t>
            </a:r>
            <a:r>
              <a:rPr lang="en-US" altLang="ja-JP" sz="2800" dirty="0" err="1"/>
              <a:t>len</a:t>
            </a:r>
            <a:r>
              <a:rPr lang="en-US" altLang="ja-JP" sz="2800" dirty="0"/>
              <a:t>;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=(i+1)){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site = </a:t>
            </a:r>
            <a:r>
              <a:rPr lang="en-US" altLang="ja-JP" sz="2400" dirty="0" err="1"/>
              <a:t>data.hospital</a:t>
            </a:r>
            <a:r>
              <a:rPr lang="en-US" altLang="ja-JP" sz="2400" dirty="0"/>
              <a:t>[</a:t>
            </a:r>
            <a:r>
              <a:rPr lang="en-US" altLang="ja-JP" sz="2400" dirty="0" err="1"/>
              <a:t>i</a:t>
            </a:r>
            <a:r>
              <a:rPr lang="en-US" altLang="ja-JP" sz="2400" dirty="0"/>
              <a:t>];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lat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site.lat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lng</a:t>
            </a:r>
            <a:r>
              <a:rPr lang="en-US" altLang="ja-JP" sz="2400" dirty="0"/>
              <a:t> = </a:t>
            </a:r>
            <a:r>
              <a:rPr lang="en-US" altLang="ja-JP" sz="2400" dirty="0" err="1"/>
              <a:t>site.lng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name = site.name;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>
                <a:solidFill>
                  <a:schemeClr val="accent4"/>
                </a:solidFill>
              </a:rPr>
              <a:t>var</a:t>
            </a:r>
            <a:r>
              <a:rPr lang="en-US" altLang="ja-JP" sz="2400" dirty="0">
                <a:solidFill>
                  <a:schemeClr val="accent4"/>
                </a:solidFill>
              </a:rPr>
              <a:t> </a:t>
            </a:r>
            <a:r>
              <a:rPr lang="en-US" altLang="ja-JP" sz="2400" dirty="0" err="1">
                <a:solidFill>
                  <a:schemeClr val="accent4"/>
                </a:solidFill>
              </a:rPr>
              <a:t>url</a:t>
            </a:r>
            <a:r>
              <a:rPr lang="en-US" altLang="ja-JP" sz="2400" dirty="0">
                <a:solidFill>
                  <a:schemeClr val="accent4"/>
                </a:solidFill>
              </a:rPr>
              <a:t> = site.url;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pos</a:t>
            </a:r>
            <a:r>
              <a:rPr lang="en-US" altLang="ja-JP" sz="2400" dirty="0"/>
              <a:t> = new </a:t>
            </a:r>
            <a:r>
              <a:rPr lang="en-US" altLang="ja-JP" sz="2400" dirty="0" err="1"/>
              <a:t>google.maps.LatLng</a:t>
            </a:r>
            <a:r>
              <a:rPr lang="en-US" altLang="ja-JP" sz="2400" dirty="0"/>
              <a:t>(</a:t>
            </a:r>
            <a:r>
              <a:rPr lang="en-US" altLang="ja-JP" sz="2400" dirty="0" err="1"/>
              <a:t>lat,lng</a:t>
            </a:r>
            <a:r>
              <a:rPr lang="en-US" altLang="ja-JP" sz="2400" dirty="0"/>
              <a:t>);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marker_prop</a:t>
            </a:r>
            <a:r>
              <a:rPr lang="en-US" altLang="ja-JP" sz="2400" dirty="0"/>
              <a:t>  =  {</a:t>
            </a:r>
            <a:r>
              <a:rPr lang="en-US" altLang="ja-JP" sz="2400" dirty="0" err="1"/>
              <a:t>position:pos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map:map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title:name</a:t>
            </a:r>
            <a:r>
              <a:rPr lang="en-US" altLang="ja-JP" sz="2400" dirty="0"/>
              <a:t>};</a:t>
            </a:r>
          </a:p>
          <a:p>
            <a:r>
              <a:rPr lang="en-US" altLang="ja-JP" sz="2400" dirty="0"/>
              <a:t>   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u="sng" dirty="0"/>
              <a:t>marker</a:t>
            </a:r>
            <a:r>
              <a:rPr lang="en-US" altLang="ja-JP" sz="2400" dirty="0"/>
              <a:t> = new </a:t>
            </a:r>
            <a:r>
              <a:rPr lang="en-US" altLang="ja-JP" sz="2400" dirty="0" err="1"/>
              <a:t>google.maps.Marker</a:t>
            </a:r>
            <a:r>
              <a:rPr lang="en-US" altLang="ja-JP" sz="2400" dirty="0"/>
              <a:t>(</a:t>
            </a:r>
            <a:r>
              <a:rPr lang="en-US" altLang="ja-JP" sz="2400" dirty="0" err="1"/>
              <a:t>marker_prop</a:t>
            </a:r>
            <a:r>
              <a:rPr lang="en-US" altLang="ja-JP" sz="2400" dirty="0"/>
              <a:t>);</a:t>
            </a:r>
          </a:p>
          <a:p>
            <a:r>
              <a:rPr lang="en-US" altLang="ja-JP" sz="2400" dirty="0"/>
              <a:t>        </a:t>
            </a:r>
            <a:r>
              <a:rPr lang="en-US" altLang="ja-JP" sz="2800" dirty="0">
                <a:solidFill>
                  <a:srgbClr val="7030A0"/>
                </a:solidFill>
              </a:rPr>
              <a:t>marker = </a:t>
            </a:r>
            <a:r>
              <a:rPr lang="en-US" altLang="ja-JP" sz="2800" dirty="0" err="1">
                <a:solidFill>
                  <a:srgbClr val="7030A0"/>
                </a:solidFill>
              </a:rPr>
              <a:t>add_InfoWindow</a:t>
            </a:r>
            <a:r>
              <a:rPr lang="en-US" altLang="ja-JP" sz="2800" dirty="0">
                <a:solidFill>
                  <a:srgbClr val="7030A0"/>
                </a:solidFill>
              </a:rPr>
              <a:t>(</a:t>
            </a:r>
            <a:r>
              <a:rPr lang="en-US" altLang="ja-JP" sz="2800" u="sng" dirty="0" err="1">
                <a:solidFill>
                  <a:srgbClr val="7030A0"/>
                </a:solidFill>
              </a:rPr>
              <a:t>marker</a:t>
            </a:r>
            <a:r>
              <a:rPr lang="en-US" altLang="ja-JP" sz="2800" dirty="0" err="1">
                <a:solidFill>
                  <a:srgbClr val="7030A0"/>
                </a:solidFill>
              </a:rPr>
              <a:t>,url</a:t>
            </a:r>
            <a:r>
              <a:rPr lang="en-US" altLang="ja-JP" sz="2800" dirty="0">
                <a:solidFill>
                  <a:srgbClr val="7030A0"/>
                </a:solidFill>
              </a:rPr>
              <a:t>);</a:t>
            </a:r>
          </a:p>
          <a:p>
            <a:r>
              <a:rPr lang="en-US" altLang="ja-JP" sz="2400" dirty="0"/>
              <a:t>   </a:t>
            </a:r>
            <a:r>
              <a:rPr lang="en-US" altLang="ja-JP" sz="2800" dirty="0"/>
              <a:t>}</a:t>
            </a:r>
          </a:p>
          <a:p>
            <a:r>
              <a:rPr lang="en-US" altLang="ja-JP" sz="2400" dirty="0"/>
              <a:t>}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56604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Autofit/>
          </a:bodyPr>
          <a:lstStyle/>
          <a:p>
            <a:r>
              <a:rPr lang="ja-JP" altLang="en-US" sz="3600" dirty="0"/>
              <a:t>吹き出しのイベントドリブンな動作を定義する</a:t>
            </a:r>
            <a:endParaRPr kumimoji="1" lang="ja-JP" altLang="en-US" sz="36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1628800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function </a:t>
            </a:r>
            <a:r>
              <a:rPr lang="en-US" altLang="ja-JP" sz="2800" dirty="0" err="1"/>
              <a:t>add_InfoWindow</a:t>
            </a:r>
            <a:r>
              <a:rPr lang="en-US" altLang="ja-JP" sz="2800" dirty="0"/>
              <a:t>(</a:t>
            </a:r>
            <a:r>
              <a:rPr lang="en-US" altLang="ja-JP" sz="2800" dirty="0" err="1">
                <a:solidFill>
                  <a:srgbClr val="7030A0"/>
                </a:solidFill>
              </a:rPr>
              <a:t>marker,url</a:t>
            </a:r>
            <a:r>
              <a:rPr lang="en-US" altLang="ja-JP" sz="2800" dirty="0"/>
              <a:t>){</a:t>
            </a:r>
          </a:p>
          <a:p>
            <a:r>
              <a:rPr lang="en-US" altLang="ja-JP" sz="2400" dirty="0"/>
              <a:t>     </a:t>
            </a:r>
            <a:r>
              <a:rPr lang="en-US" altLang="ja-JP" sz="2400" dirty="0" err="1"/>
              <a:t>var</a:t>
            </a:r>
            <a:r>
              <a:rPr lang="en-US" altLang="ja-JP" sz="2400" dirty="0"/>
              <a:t> </a:t>
            </a:r>
            <a:r>
              <a:rPr lang="en-US" altLang="ja-JP" sz="2400" dirty="0" err="1"/>
              <a:t>infowindow</a:t>
            </a:r>
            <a:r>
              <a:rPr lang="en-US" altLang="ja-JP" sz="2400" dirty="0"/>
              <a:t> = </a:t>
            </a:r>
            <a:r>
              <a:rPr lang="en-US" altLang="ja-JP" sz="2800" b="1" dirty="0"/>
              <a:t>new</a:t>
            </a:r>
            <a:r>
              <a:rPr lang="en-US" altLang="ja-JP" sz="2400" dirty="0"/>
              <a:t> </a:t>
            </a:r>
            <a:r>
              <a:rPr lang="en-US" altLang="ja-JP" sz="2400" dirty="0" err="1"/>
              <a:t>google.maps.InfoWindow</a:t>
            </a:r>
            <a:r>
              <a:rPr lang="en-US" altLang="ja-JP" sz="2400" dirty="0"/>
              <a:t>();</a:t>
            </a:r>
          </a:p>
          <a:p>
            <a:r>
              <a:rPr lang="ja-JP" altLang="en-US" sz="2400" dirty="0"/>
              <a:t>　  </a:t>
            </a:r>
            <a:r>
              <a:rPr lang="en-US" altLang="ja-JP" sz="2400" dirty="0" err="1"/>
              <a:t>google.maps.</a:t>
            </a:r>
            <a:r>
              <a:rPr lang="en-US" altLang="ja-JP" sz="2400" b="1" dirty="0" err="1"/>
              <a:t>event.addListener</a:t>
            </a:r>
            <a:r>
              <a:rPr lang="en-US" altLang="ja-JP" sz="2800" b="1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altLang="ja-JP" sz="2400" b="1" dirty="0"/>
              <a:t>marker</a:t>
            </a:r>
            <a:r>
              <a:rPr lang="en-US" altLang="ja-JP" sz="2400" dirty="0"/>
              <a:t>, </a:t>
            </a:r>
            <a:r>
              <a:rPr lang="en-US" altLang="ja-JP" sz="2400" b="1" dirty="0"/>
              <a:t>'click'</a:t>
            </a:r>
            <a:r>
              <a:rPr lang="en-US" altLang="ja-JP" sz="2400" dirty="0"/>
              <a:t>, 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function() 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{</a:t>
            </a:r>
          </a:p>
          <a:p>
            <a:r>
              <a:rPr lang="en-US" altLang="ja-JP" sz="2800" b="1" dirty="0"/>
              <a:t>         </a:t>
            </a:r>
            <a:r>
              <a:rPr lang="en-US" altLang="ja-JP" sz="2800" b="1" dirty="0" err="1">
                <a:solidFill>
                  <a:schemeClr val="accent2">
                    <a:lumMod val="75000"/>
                  </a:schemeClr>
                </a:solidFill>
              </a:rPr>
              <a:t>infowindow.setContent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altLang="ja-JP" sz="2800" b="1" dirty="0" err="1">
                <a:solidFill>
                  <a:srgbClr val="7030A0"/>
                </a:solidFill>
              </a:rPr>
              <a:t>url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altLang="ja-JP" sz="2800" b="1" dirty="0">
                <a:solidFill>
                  <a:srgbClr val="7030A0"/>
                </a:solidFill>
              </a:rPr>
              <a:t>;</a:t>
            </a:r>
          </a:p>
          <a:p>
            <a:r>
              <a:rPr lang="en-US" altLang="ja-JP" sz="2800" b="1" dirty="0">
                <a:solidFill>
                  <a:srgbClr val="7030A0"/>
                </a:solidFill>
              </a:rPr>
              <a:t>         </a:t>
            </a:r>
            <a:r>
              <a:rPr lang="en-US" altLang="ja-JP" sz="2800" b="1" dirty="0" err="1">
                <a:solidFill>
                  <a:schemeClr val="accent2">
                    <a:lumMod val="75000"/>
                  </a:schemeClr>
                </a:solidFill>
              </a:rPr>
              <a:t>infowindow.open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altLang="ja-JP" sz="2800" b="1" dirty="0" err="1"/>
              <a:t>map</a:t>
            </a:r>
            <a:r>
              <a:rPr lang="en-US" altLang="ja-JP" sz="2800" b="1" dirty="0" err="1">
                <a:solidFill>
                  <a:srgbClr val="7030A0"/>
                </a:solidFill>
              </a:rPr>
              <a:t>,marker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en-US" altLang="ja-JP" sz="2800" b="1" dirty="0">
                <a:solidFill>
                  <a:srgbClr val="7030A0"/>
                </a:solidFill>
              </a:rPr>
              <a:t>;</a:t>
            </a:r>
          </a:p>
          <a:p>
            <a:r>
              <a:rPr lang="en-US" altLang="ja-JP" sz="2400" dirty="0"/>
              <a:t>    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}</a:t>
            </a:r>
            <a:r>
              <a:rPr lang="en-US" altLang="ja-JP" sz="28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 err="1"/>
              <a:t>google.maps.</a:t>
            </a:r>
            <a:r>
              <a:rPr lang="en-US" altLang="ja-JP" sz="2400" b="1" dirty="0" err="1"/>
              <a:t>event.addListener</a:t>
            </a:r>
            <a:r>
              <a:rPr lang="en-US" altLang="ja-JP" sz="2400" dirty="0"/>
              <a:t>(</a:t>
            </a:r>
            <a:r>
              <a:rPr lang="en-US" altLang="ja-JP" sz="2400" b="1" dirty="0"/>
              <a:t>map</a:t>
            </a:r>
            <a:r>
              <a:rPr lang="en-US" altLang="ja-JP" sz="2400" dirty="0"/>
              <a:t>, </a:t>
            </a:r>
            <a:r>
              <a:rPr lang="en-US" altLang="ja-JP" sz="2400" b="1" dirty="0"/>
              <a:t>'click'</a:t>
            </a:r>
            <a:r>
              <a:rPr lang="en-US" altLang="ja-JP" sz="2400" dirty="0"/>
              <a:t>, 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</a:rPr>
              <a:t>function() {</a:t>
            </a:r>
          </a:p>
          <a:p>
            <a:r>
              <a:rPr lang="en-US" altLang="ja-JP" sz="2400" dirty="0"/>
              <a:t>          </a:t>
            </a:r>
            <a:r>
              <a:rPr lang="en-US" altLang="ja-JP" sz="2800" b="1" dirty="0" err="1">
                <a:solidFill>
                  <a:schemeClr val="accent2">
                    <a:lumMod val="75000"/>
                  </a:schemeClr>
                </a:solidFill>
              </a:rPr>
              <a:t>infowindow.close</a:t>
            </a:r>
            <a:r>
              <a:rPr lang="en-US" altLang="ja-JP" sz="2800" b="1" dirty="0">
                <a:solidFill>
                  <a:schemeClr val="accent2">
                    <a:lumMod val="75000"/>
                  </a:schemeClr>
                </a:solidFill>
              </a:rPr>
              <a:t>()</a:t>
            </a:r>
            <a:r>
              <a:rPr lang="en-US" altLang="ja-JP" sz="2800" b="1" dirty="0">
                <a:solidFill>
                  <a:srgbClr val="7030A0"/>
                </a:solidFill>
              </a:rPr>
              <a:t>;</a:t>
            </a:r>
          </a:p>
          <a:p>
            <a:r>
              <a:rPr lang="en-US" altLang="ja-JP" sz="2400" dirty="0"/>
              <a:t>    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</a:rPr>
              <a:t>}</a:t>
            </a:r>
            <a:r>
              <a:rPr lang="en-US" altLang="ja-JP" sz="2400" dirty="0"/>
              <a:t>);</a:t>
            </a:r>
          </a:p>
          <a:p>
            <a:r>
              <a:rPr lang="en-US" altLang="ja-JP" sz="2400" dirty="0"/>
              <a:t>   </a:t>
            </a:r>
            <a:r>
              <a:rPr lang="en-US" altLang="ja-JP" sz="2400" b="1" dirty="0"/>
              <a:t>return marker</a:t>
            </a:r>
            <a:r>
              <a:rPr lang="en-US" altLang="ja-JP" sz="2400" dirty="0"/>
              <a:t>;</a:t>
            </a:r>
          </a:p>
          <a:p>
            <a:r>
              <a:rPr lang="en-US" altLang="ja-JP" sz="2800" dirty="0"/>
              <a:t>}</a:t>
            </a:r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58655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まとめ：</a:t>
            </a:r>
            <a:r>
              <a:rPr lang="en-US" altLang="ja-JP" dirty="0"/>
              <a:t>Google Map API</a:t>
            </a:r>
            <a:r>
              <a:rPr lang="ja-JP" altLang="en-US" dirty="0"/>
              <a:t>を使うには（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JSON</a:t>
            </a:r>
            <a:r>
              <a:rPr kumimoji="1" lang="ja-JP" altLang="en-US" dirty="0"/>
              <a:t>形式の</a:t>
            </a:r>
            <a:r>
              <a:rPr lang="ja-JP" altLang="en-US" dirty="0"/>
              <a:t>ファイルを読み込むには、</a:t>
            </a:r>
            <a:r>
              <a:rPr lang="en-US" altLang="ja-JP" dirty="0"/>
              <a:t>jQuery</a:t>
            </a:r>
            <a:r>
              <a:rPr lang="ja-JP" altLang="en-US" dirty="0"/>
              <a:t>ライブラリの</a:t>
            </a:r>
            <a:r>
              <a:rPr lang="en-US" altLang="ja-JP" dirty="0" err="1"/>
              <a:t>getJSON</a:t>
            </a:r>
            <a:r>
              <a:rPr lang="ja-JP" altLang="en-US" dirty="0"/>
              <a:t>を使うと簡単である。</a:t>
            </a:r>
            <a:endParaRPr lang="en-US" altLang="ja-JP" dirty="0"/>
          </a:p>
          <a:p>
            <a:pPr lvl="1"/>
            <a:r>
              <a:rPr kumimoji="1" lang="ja-JP" altLang="en-US" dirty="0"/>
              <a:t>ファイルの</a:t>
            </a:r>
            <a:r>
              <a:rPr kumimoji="1" lang="en-US" altLang="ja-JP" dirty="0"/>
              <a:t>URL</a:t>
            </a:r>
            <a:r>
              <a:rPr kumimoji="1" lang="ja-JP" altLang="en-US" dirty="0"/>
              <a:t>と、読み込んだ後の動作を与える。</a:t>
            </a:r>
            <a:endParaRPr kumimoji="1" lang="en-US" altLang="ja-JP" dirty="0"/>
          </a:p>
          <a:p>
            <a:r>
              <a:rPr lang="ja-JP" altLang="en-US" dirty="0"/>
              <a:t>吹き出しは、</a:t>
            </a:r>
            <a:r>
              <a:rPr lang="en-US" altLang="ja-JP" dirty="0" err="1"/>
              <a:t>google.maps.InfoWindow</a:t>
            </a:r>
            <a:r>
              <a:rPr lang="ja-JP" altLang="en-US" dirty="0"/>
              <a:t>で作る。</a:t>
            </a:r>
            <a:endParaRPr lang="en-US" altLang="ja-JP" dirty="0"/>
          </a:p>
          <a:p>
            <a:pPr lvl="1"/>
            <a:r>
              <a:rPr kumimoji="1" lang="en-US" altLang="ja-JP" dirty="0" err="1"/>
              <a:t>setContent</a:t>
            </a:r>
            <a:r>
              <a:rPr kumimoji="1" lang="en-US" altLang="ja-JP" dirty="0"/>
              <a:t>, open, close</a:t>
            </a:r>
            <a:r>
              <a:rPr kumimoji="1" lang="ja-JP" altLang="en-US" dirty="0"/>
              <a:t>等のメソッドはよく使う。</a:t>
            </a:r>
            <a:endParaRPr kumimoji="1" lang="en-US" altLang="ja-JP" dirty="0"/>
          </a:p>
          <a:p>
            <a:r>
              <a:rPr lang="ja-JP" altLang="en-US" dirty="0"/>
              <a:t>吹き出しの出没は、マーカーや地図のイベント（クリック等）によって起動される。</a:t>
            </a:r>
            <a:endParaRPr lang="en-US" altLang="ja-JP" dirty="0"/>
          </a:p>
          <a:p>
            <a:pPr lvl="1"/>
            <a:r>
              <a:rPr kumimoji="1" lang="en-US" altLang="ja-JP" dirty="0" err="1"/>
              <a:t>google.map.event.addListner</a:t>
            </a:r>
            <a:endParaRPr kumimoji="1" lang="en-US" altLang="ja-JP" dirty="0"/>
          </a:p>
          <a:p>
            <a:pPr lvl="1"/>
            <a:r>
              <a:rPr lang="ja-JP" altLang="en-US" dirty="0"/>
              <a:t>どのオブジェクトのイベントか、イベントの種類、イベントが発生させる動作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50848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地理データの取得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484784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課題：</a:t>
            </a:r>
            <a:endParaRPr kumimoji="1" lang="ja-JP" altLang="en-US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1537628"/>
            <a:ext cx="4775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住所を緯度・経度に変換する。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35696" y="2087270"/>
            <a:ext cx="7056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より正確な微調整を行なう（例：○棟⇒◇棟）。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3429000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ツールを開発した。</a:t>
            </a:r>
          </a:p>
        </p:txBody>
      </p:sp>
      <p:sp>
        <p:nvSpPr>
          <p:cNvPr id="8" name="下矢印 7"/>
          <p:cNvSpPr/>
          <p:nvPr/>
        </p:nvSpPr>
        <p:spPr>
          <a:xfrm>
            <a:off x="1475656" y="2852936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3999891"/>
            <a:ext cx="7786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http://hishikilab.sakura.ne.jp/project2013/adrs2pos_02.html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74187" y="4669105"/>
            <a:ext cx="7680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入力した住所を、緯度・経度に変換（</a:t>
            </a:r>
            <a:r>
              <a:rPr kumimoji="1" lang="en-US" altLang="ja-JP" sz="2000" dirty="0" err="1"/>
              <a:t>google.maps.Geocoder</a:t>
            </a:r>
            <a:r>
              <a:rPr kumimoji="1" lang="ja-JP" altLang="en-US" sz="2000" dirty="0"/>
              <a:t>を利用）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9632" y="5157192"/>
            <a:ext cx="7582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その場所を中心とする衛星写真を表示、そこにマーカーを立てる。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59632" y="5661248"/>
            <a:ext cx="6955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マーカーを移動してボタンを押すと、新しい場所を書き出す。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31640" y="6165304"/>
            <a:ext cx="5421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ja-JP" altLang="en-US" sz="2000" dirty="0"/>
              <a:t>エクセルにコピー＆ペーストして記号で区切る</a:t>
            </a:r>
          </a:p>
        </p:txBody>
      </p:sp>
    </p:spTree>
    <p:extLst>
      <p:ext uri="{BB962C8B-B14F-4D97-AF65-F5344CB8AC3E}">
        <p14:creationId xmlns:p14="http://schemas.microsoft.com/office/powerpoint/2010/main" xmlns="" val="3921963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kumimoji="1" lang="en-US" altLang="ja-JP" dirty="0"/>
              <a:t>JSON</a:t>
            </a:r>
            <a:r>
              <a:rPr kumimoji="1" lang="ja-JP" altLang="en-US" dirty="0"/>
              <a:t>データの作成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3568" y="1599183"/>
            <a:ext cx="2912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エクセル（</a:t>
            </a:r>
            <a:r>
              <a:rPr kumimoji="1" lang="en-US" altLang="ja-JP" sz="2400" dirty="0"/>
              <a:t>CSV</a:t>
            </a:r>
            <a:r>
              <a:rPr kumimoji="1" lang="ja-JP" altLang="en-US" sz="2400" dirty="0"/>
              <a:t>）データ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2139800" y="234888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23528" y="1268760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例：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068960"/>
            <a:ext cx="3005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テキストエディタで開く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2139800" y="37890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683568" y="4437112"/>
            <a:ext cx="6357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変換用</a:t>
            </a:r>
            <a:r>
              <a:rPr kumimoji="1" lang="en-US" altLang="ja-JP" sz="2400" dirty="0"/>
              <a:t>Web</a:t>
            </a:r>
            <a:r>
              <a:rPr kumimoji="1" lang="ja-JP" altLang="en-US" sz="2400" dirty="0"/>
              <a:t>ページにコピー＆ペーストして、変換</a:t>
            </a: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139800" y="508518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55576" y="5661248"/>
            <a:ext cx="6030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テキストエディタで</a:t>
            </a:r>
            <a:r>
              <a:rPr kumimoji="1" lang="en-US" altLang="ja-JP" sz="2400" dirty="0"/>
              <a:t>JSON</a:t>
            </a:r>
            <a:r>
              <a:rPr kumimoji="1" lang="ja-JP" altLang="en-US" sz="2400" dirty="0"/>
              <a:t>形式のファイルに追加</a:t>
            </a:r>
          </a:p>
        </p:txBody>
      </p:sp>
    </p:spTree>
    <p:extLst>
      <p:ext uri="{BB962C8B-B14F-4D97-AF65-F5344CB8AC3E}">
        <p14:creationId xmlns:p14="http://schemas.microsoft.com/office/powerpoint/2010/main" xmlns="" val="24786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必要なもの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ブラウザ（</a:t>
            </a:r>
            <a:r>
              <a:rPr kumimoji="1" lang="en-US" altLang="ja-JP" dirty="0"/>
              <a:t>Firefox</a:t>
            </a:r>
            <a:r>
              <a:rPr kumimoji="1" lang="ja-JP" altLang="en-US" dirty="0"/>
              <a:t>を推奨）</a:t>
            </a:r>
            <a:endParaRPr kumimoji="1" lang="en-US" altLang="ja-JP" dirty="0"/>
          </a:p>
          <a:p>
            <a:pPr lvl="1"/>
            <a:r>
              <a:rPr lang="en-US" altLang="ja-JP" dirty="0"/>
              <a:t>PC</a:t>
            </a:r>
            <a:r>
              <a:rPr lang="ja-JP" altLang="en-US" dirty="0"/>
              <a:t>上の</a:t>
            </a:r>
            <a:r>
              <a:rPr lang="en-US" altLang="ja-JP" dirty="0"/>
              <a:t>JSON</a:t>
            </a:r>
            <a:r>
              <a:rPr lang="ja-JP" altLang="en-US" dirty="0"/>
              <a:t>ファイルをブラウザ上で動く</a:t>
            </a:r>
            <a:r>
              <a:rPr lang="en-US" altLang="ja-JP" dirty="0" err="1"/>
              <a:t>Javascript</a:t>
            </a:r>
            <a:r>
              <a:rPr lang="ja-JP" altLang="en-US" dirty="0"/>
              <a:t>プログラムに読み込ませるので、</a:t>
            </a:r>
            <a:r>
              <a:rPr lang="en-US" altLang="ja-JP" dirty="0"/>
              <a:t>Firefox</a:t>
            </a:r>
            <a:r>
              <a:rPr lang="ja-JP" altLang="en-US" dirty="0"/>
              <a:t>を推奨する。</a:t>
            </a:r>
            <a:r>
              <a:rPr lang="en-US" altLang="ja-JP" dirty="0"/>
              <a:t>Chrome</a:t>
            </a:r>
            <a:r>
              <a:rPr lang="ja-JP" altLang="en-US" dirty="0"/>
              <a:t>ではこれができない。</a:t>
            </a:r>
            <a:endParaRPr lang="en-US" altLang="ja-JP" dirty="0"/>
          </a:p>
          <a:p>
            <a:pPr lvl="1"/>
            <a:r>
              <a:rPr lang="en-US" altLang="ja-JP" dirty="0"/>
              <a:t>Developer tool</a:t>
            </a:r>
            <a:r>
              <a:rPr lang="ja-JP" altLang="en-US" dirty="0"/>
              <a:t>を使うと、デバッグに便利</a:t>
            </a:r>
            <a:endParaRPr kumimoji="1" lang="en-US" altLang="ja-JP" dirty="0"/>
          </a:p>
          <a:p>
            <a:r>
              <a:rPr lang="ja-JP" altLang="en-US" dirty="0"/>
              <a:t>テキストエディタ（秀丸</a:t>
            </a:r>
            <a:r>
              <a:rPr lang="en-US" altLang="ja-JP" dirty="0"/>
              <a:t>, mi</a:t>
            </a:r>
            <a:r>
              <a:rPr lang="ja-JP" altLang="en-US" dirty="0"/>
              <a:t>等）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5902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次以降のスライドでのサンプルコードをそのままコピペすると、全角文字（具体的には引用符）のためにエラーになる場合があります。</a:t>
            </a:r>
            <a:endParaRPr lang="en-US" altLang="ja-JP" dirty="0"/>
          </a:p>
          <a:p>
            <a:pPr lvl="1"/>
            <a:r>
              <a:rPr kumimoji="1" lang="ja-JP" altLang="en-US" dirty="0"/>
              <a:t>それに注意してコピペしてください。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0084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/>
          <a:lstStyle/>
          <a:p>
            <a:r>
              <a:rPr kumimoji="1" lang="en-US" altLang="ja-JP" dirty="0"/>
              <a:t>HTML</a:t>
            </a:r>
            <a:r>
              <a:rPr kumimoji="1" lang="ja-JP" altLang="en-US" dirty="0"/>
              <a:t>で</a:t>
            </a:r>
            <a:r>
              <a:rPr kumimoji="1" lang="en-US" altLang="ja-JP" dirty="0"/>
              <a:t>Web</a:t>
            </a:r>
            <a:r>
              <a:rPr kumimoji="1" lang="ja-JP" altLang="en-US" dirty="0"/>
              <a:t>ページの構造を作る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5059" y="1340768"/>
            <a:ext cx="3448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&lt;meta charset="UTF-8" /&gt;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5059" y="1052736"/>
            <a:ext cx="2408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&lt;!DOCTYPE html&gt;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7067" y="2031231"/>
            <a:ext cx="111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&lt;head&gt;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342" y="1700808"/>
            <a:ext cx="108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solidFill>
                  <a:srgbClr val="C00000"/>
                </a:solidFill>
              </a:rPr>
              <a:t>&lt;html&gt;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4623519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&lt;/head&gt;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3851" y="5055567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solidFill>
                  <a:srgbClr val="7030A0"/>
                </a:solidFill>
              </a:rPr>
              <a:t>&lt;body&gt;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5949280"/>
            <a:ext cx="126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solidFill>
                  <a:srgbClr val="7030A0"/>
                </a:solidFill>
              </a:rPr>
              <a:t>&lt;/body&gt;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7638" y="6351711"/>
            <a:ext cx="1220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>
                <a:solidFill>
                  <a:srgbClr val="C00000"/>
                </a:solidFill>
              </a:rPr>
              <a:t>&lt;/html&gt;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638" y="5487615"/>
            <a:ext cx="2961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&lt;</a:t>
            </a:r>
            <a:r>
              <a:rPr lang="en-US" altLang="ja-JP" sz="2400" b="1" dirty="0"/>
              <a:t>div</a:t>
            </a:r>
            <a:r>
              <a:rPr lang="en-US" altLang="ja-JP" sz="2400" dirty="0"/>
              <a:t> id="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map</a:t>
            </a:r>
            <a:r>
              <a:rPr lang="en-US" altLang="ja-JP" sz="2400" dirty="0"/>
              <a:t>"&gt;&lt;/</a:t>
            </a:r>
            <a:r>
              <a:rPr lang="en-US" altLang="ja-JP" sz="2400" b="1" dirty="0"/>
              <a:t>div</a:t>
            </a:r>
            <a:r>
              <a:rPr lang="en-US" altLang="ja-JP" sz="2400" dirty="0"/>
              <a:t>&gt;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7338" y="3452807"/>
            <a:ext cx="8941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rgbClr val="FF3399"/>
                </a:solidFill>
              </a:rPr>
              <a:t>&lt;style&gt;</a:t>
            </a:r>
          </a:p>
          <a:p>
            <a:r>
              <a:rPr lang="en-US" altLang="ja-JP" sz="2400" dirty="0">
                <a:solidFill>
                  <a:srgbClr val="FF3399"/>
                </a:solidFill>
              </a:rPr>
              <a:t>#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map</a:t>
            </a:r>
            <a:r>
              <a:rPr lang="en-US" altLang="ja-JP" sz="2400" dirty="0">
                <a:solidFill>
                  <a:srgbClr val="FF3399"/>
                </a:solidFill>
              </a:rPr>
              <a:t> {width: 500px; height: 380px; border: 1px solid #666; float: left;}</a:t>
            </a:r>
          </a:p>
          <a:p>
            <a:r>
              <a:rPr lang="en-US" altLang="ja-JP" sz="2400" dirty="0">
                <a:solidFill>
                  <a:srgbClr val="FF3399"/>
                </a:solidFill>
              </a:rPr>
              <a:t>&lt;/style&gt;</a:t>
            </a:r>
            <a:endParaRPr kumimoji="1" lang="ja-JP" altLang="en-US" sz="2400" dirty="0">
              <a:solidFill>
                <a:srgbClr val="FF3399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5360" y="2555612"/>
            <a:ext cx="2085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&lt;script&gt;      &lt;/script&gt;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2987660"/>
            <a:ext cx="2032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&lt;script&gt;     &lt;/script&gt;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115059" y="2492896"/>
            <a:ext cx="2512725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矢印コネクタ 12"/>
          <p:cNvCxnSpPr>
            <a:stCxn id="3" idx="3"/>
          </p:cNvCxnSpPr>
          <p:nvPr/>
        </p:nvCxnSpPr>
        <p:spPr>
          <a:xfrm>
            <a:off x="2627784" y="292494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238705" y="2740278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次のスライドへ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1143000"/>
          </a:xfrm>
        </p:spPr>
        <p:txBody>
          <a:bodyPr>
            <a:normAutofit/>
          </a:bodyPr>
          <a:lstStyle/>
          <a:p>
            <a:r>
              <a:rPr lang="en-US" altLang="ja-JP" dirty="0" err="1"/>
              <a:t>Javascript</a:t>
            </a:r>
            <a:r>
              <a:rPr lang="ja-JP" altLang="en-US" dirty="0"/>
              <a:t>で地図を表示する（１）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7067" y="2031231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Courier New" pitchFamily="49" charset="0"/>
                <a:cs typeface="Courier New" pitchFamily="49" charset="0"/>
              </a:rPr>
              <a:t>&lt;head&gt;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0087" y="4672320"/>
            <a:ext cx="8346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ourier New" pitchFamily="49" charset="0"/>
                <a:cs typeface="Courier New" pitchFamily="49" charset="0"/>
              </a:rPr>
              <a:t>&lt;style&gt;</a:t>
            </a:r>
          </a:p>
          <a:p>
            <a:r>
              <a:rPr lang="en-US" altLang="ja-JP" dirty="0">
                <a:latin typeface="Courier New" pitchFamily="49" charset="0"/>
                <a:cs typeface="Courier New" pitchFamily="49" charset="0"/>
              </a:rPr>
              <a:t>#map {width: 500px; height: 380px; border: 1px solid #666; float: left;}</a:t>
            </a:r>
          </a:p>
          <a:p>
            <a:r>
              <a:rPr lang="en-US" altLang="ja-JP" dirty="0">
                <a:latin typeface="Courier New" pitchFamily="49" charset="0"/>
                <a:cs typeface="Courier New" pitchFamily="49" charset="0"/>
              </a:rPr>
              <a:t>&lt;/style&gt;</a:t>
            </a:r>
            <a:endParaRPr kumimoji="1" lang="ja-JP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87068" y="2555612"/>
            <a:ext cx="8777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&lt;script type="text/</a:t>
            </a:r>
            <a:r>
              <a:rPr lang="en-US" altLang="ja-JP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javascript</a:t>
            </a:r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altLang="ja-JP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="http://maps.google.com/maps/</a:t>
            </a:r>
            <a:r>
              <a:rPr lang="en-US" altLang="ja-JP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api</a:t>
            </a:r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altLang="ja-JP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js?sensor</a:t>
            </a:r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altLang="ja-JP" sz="20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false&amp;language</a:t>
            </a:r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=ja"&gt;&lt;/script&gt;</a:t>
            </a:r>
            <a:endParaRPr kumimoji="1" lang="ja-JP" alt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512" y="5775647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Courier New" pitchFamily="49" charset="0"/>
                <a:cs typeface="Courier New" pitchFamily="49" charset="0"/>
              </a:rPr>
              <a:t>&lt;/head&gt;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3369" y="3356992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Courier New" pitchFamily="49" charset="0"/>
                <a:cs typeface="Courier New" pitchFamily="49" charset="0"/>
              </a:rPr>
              <a:t>&lt;script&gt;</a:t>
            </a:r>
            <a:endParaRPr kumimoji="1" lang="ja-JP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3369" y="4261738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Courier New" pitchFamily="49" charset="0"/>
                <a:cs typeface="Courier New" pitchFamily="49" charset="0"/>
              </a:rPr>
              <a:t>&lt;/script&gt;</a:t>
            </a:r>
            <a:endParaRPr kumimoji="1" lang="ja-JP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11560" y="3757102"/>
            <a:ext cx="6696744" cy="5046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46721" y="3789040"/>
            <a:ext cx="1797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次のスライド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107504" y="1772816"/>
            <a:ext cx="8813913" cy="4608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640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07288" cy="706090"/>
          </a:xfrm>
        </p:spPr>
        <p:txBody>
          <a:bodyPr>
            <a:normAutofit fontScale="90000"/>
          </a:bodyPr>
          <a:lstStyle/>
          <a:p>
            <a:r>
              <a:rPr lang="en-US" altLang="ja-JP" dirty="0" err="1"/>
              <a:t>Javascript</a:t>
            </a:r>
            <a:r>
              <a:rPr lang="ja-JP" altLang="en-US" dirty="0"/>
              <a:t>で地図を表示する（２）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2180" y="2564904"/>
            <a:ext cx="77768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kumimoji="1" lang="en-US" altLang="ja-JP" sz="2000" dirty="0" err="1">
                <a:latin typeface="Courier New" pitchFamily="49" charset="0"/>
                <a:cs typeface="Courier New" pitchFamily="49" charset="0"/>
              </a:rPr>
              <a:t>indow.onload</a:t>
            </a:r>
            <a:r>
              <a:rPr kumimoji="1" lang="en-US" altLang="ja-JP" sz="2000" dirty="0">
                <a:latin typeface="Courier New" pitchFamily="49" charset="0"/>
                <a:cs typeface="Courier New" pitchFamily="49" charset="0"/>
              </a:rPr>
              <a:t>  =  </a:t>
            </a:r>
            <a:r>
              <a:rPr kumimoji="1" lang="en-US" altLang="ja-JP" sz="2400" b="1" dirty="0">
                <a:latin typeface="Courier New" pitchFamily="49" charset="0"/>
                <a:cs typeface="Courier New" pitchFamily="49" charset="0"/>
              </a:rPr>
              <a:t>function(){</a:t>
            </a:r>
          </a:p>
          <a:p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ja-JP" sz="20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draw_map</a:t>
            </a:r>
            <a:r>
              <a:rPr lang="en-US" altLang="ja-JP" sz="20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0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c_lat</a:t>
            </a:r>
            <a:r>
              <a:rPr lang="en-US" altLang="ja-JP" sz="20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20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c_lng</a:t>
            </a:r>
            <a:r>
              <a:rPr lang="en-US" altLang="ja-JP" sz="20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kumimoji="1" lang="en-US" altLang="ja-JP" sz="2400" b="1" dirty="0">
                <a:latin typeface="Courier New" pitchFamily="49" charset="0"/>
                <a:cs typeface="Courier New" pitchFamily="49" charset="0"/>
              </a:rPr>
              <a:t>}</a:t>
            </a:r>
            <a:endParaRPr kumimoji="1" lang="ja-JP" alt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2180" y="1268760"/>
            <a:ext cx="28007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kumimoji="1" lang="en-US" altLang="ja-JP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ja-JP" sz="2000" dirty="0" err="1">
                <a:latin typeface="Courier New" pitchFamily="49" charset="0"/>
                <a:cs typeface="Courier New" pitchFamily="49" charset="0"/>
              </a:rPr>
              <a:t>c_lat</a:t>
            </a:r>
            <a:r>
              <a:rPr kumimoji="1" lang="en-US" altLang="ja-JP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kumimoji="1" lang="en-US" altLang="ja-JP" sz="2000" dirty="0" err="1">
                <a:latin typeface="Courier New" pitchFamily="49" charset="0"/>
                <a:cs typeface="Courier New" pitchFamily="49" charset="0"/>
              </a:rPr>
              <a:t>c_lng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;</a:t>
            </a:r>
            <a:endParaRPr kumimoji="1" lang="ja-JP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2276" y="1556792"/>
            <a:ext cx="1415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kumimoji="1" lang="en-US" altLang="ja-JP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kumimoji="1" lang="en-US" altLang="ja-JP" sz="2000" i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kumimoji="1" lang="en-US" altLang="ja-JP" sz="2000" dirty="0">
                <a:latin typeface="Courier New" pitchFamily="49" charset="0"/>
                <a:cs typeface="Courier New" pitchFamily="49" charset="0"/>
              </a:rPr>
              <a:t>;</a:t>
            </a:r>
            <a:endParaRPr kumimoji="1" lang="ja-JP" alt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544" y="3572430"/>
            <a:ext cx="84249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altLang="ja-JP" sz="24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draw_map</a:t>
            </a:r>
            <a:r>
              <a:rPr lang="en-US" altLang="ja-JP" sz="2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400" b="1" dirty="0" err="1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lat,lng</a:t>
            </a:r>
            <a:r>
              <a:rPr lang="en-US" altLang="ja-JP" sz="2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ja-JP" altLang="en-US" sz="2000" dirty="0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op 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= {</a:t>
            </a:r>
          </a:p>
          <a:p>
            <a:r>
              <a:rPr lang="ja-JP" altLang="en-US" sz="2000" dirty="0">
                <a:latin typeface="Courier New" pitchFamily="49" charset="0"/>
                <a:cs typeface="Courier New" pitchFamily="49" charset="0"/>
              </a:rPr>
              <a:t>　　　　　　</a:t>
            </a:r>
            <a:r>
              <a:rPr lang="en-US" altLang="ja-JP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zoom:</a:t>
            </a:r>
            <a:r>
              <a:rPr lang="en-US" altLang="ja-JP" sz="2400" dirty="0">
                <a:latin typeface="Courier New" pitchFamily="49" charset="0"/>
                <a:cs typeface="Courier New" pitchFamily="49" charset="0"/>
              </a:rPr>
              <a:t>13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　　　　　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center:</a:t>
            </a:r>
            <a:r>
              <a:rPr lang="en-US" altLang="ja-JP" sz="24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altLang="ja-JP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400" dirty="0" err="1">
                <a:latin typeface="Courier New" pitchFamily="49" charset="0"/>
                <a:cs typeface="Courier New" pitchFamily="49" charset="0"/>
              </a:rPr>
              <a:t>google.maps.LatLng</a:t>
            </a:r>
            <a:r>
              <a:rPr lang="en-US" altLang="ja-JP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400" dirty="0" err="1">
                <a:latin typeface="Courier New" pitchFamily="49" charset="0"/>
                <a:cs typeface="Courier New" pitchFamily="49" charset="0"/>
              </a:rPr>
              <a:t>lat,lng</a:t>
            </a:r>
            <a:r>
              <a:rPr lang="en-US" altLang="ja-JP" sz="24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ja-JP" sz="2400" b="1" dirty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ja-JP" altLang="en-US" sz="2400" b="1" dirty="0">
                <a:latin typeface="Courier New" pitchFamily="49" charset="0"/>
                <a:cs typeface="Courier New" pitchFamily="49" charset="0"/>
              </a:rPr>
              <a:t>　　　　　</a:t>
            </a:r>
            <a:r>
              <a:rPr lang="en-US" altLang="ja-JP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mapTypeId</a:t>
            </a:r>
            <a:r>
              <a:rPr lang="en-US" altLang="ja-JP" sz="2400" b="1" dirty="0" err="1">
                <a:latin typeface="Courier New" pitchFamily="49" charset="0"/>
                <a:cs typeface="Courier New" pitchFamily="49" charset="0"/>
              </a:rPr>
              <a:t>:</a:t>
            </a:r>
            <a:r>
              <a:rPr lang="en-US" altLang="ja-JP" sz="2400" dirty="0" err="1">
                <a:latin typeface="Courier New" pitchFamily="49" charset="0"/>
                <a:cs typeface="Courier New" pitchFamily="49" charset="0"/>
              </a:rPr>
              <a:t>google.maps.MapTypeId.ROADMAP</a:t>
            </a:r>
            <a:endParaRPr lang="en-US" altLang="ja-JP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ja-JP" altLang="en-US" sz="2000" dirty="0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ja-JP" altLang="en-US" sz="2000" dirty="0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sz="2000" i="1" dirty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altLang="ja-JP" sz="2000" dirty="0" err="1">
                <a:latin typeface="Courier New" pitchFamily="49" charset="0"/>
                <a:cs typeface="Courier New" pitchFamily="49" charset="0"/>
              </a:rPr>
              <a:t>google.maps.Map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000" b="1" dirty="0" err="1">
                <a:latin typeface="Courier New" pitchFamily="49" charset="0"/>
                <a:cs typeface="Courier New" pitchFamily="49" charset="0"/>
              </a:rPr>
              <a:t>document.getElementById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("map")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altLang="ja-JP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op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kumimoji="1" lang="en-US" altLang="ja-JP" sz="2400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kumimoji="1" lang="ja-JP" altLang="en-US" sz="2400" b="1" dirty="0">
              <a:solidFill>
                <a:schemeClr val="accent4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2276" y="1988840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>
                <a:latin typeface="Courier New" pitchFamily="49" charset="0"/>
                <a:cs typeface="Courier New" pitchFamily="49" charset="0"/>
              </a:rPr>
              <a:t>c_lat</a:t>
            </a:r>
            <a:r>
              <a:rPr lang="en-US" altLang="ja-JP" dirty="0">
                <a:latin typeface="Courier New" pitchFamily="49" charset="0"/>
                <a:cs typeface="Courier New" pitchFamily="49" charset="0"/>
              </a:rPr>
              <a:t>  = 35.1814;</a:t>
            </a:r>
          </a:p>
          <a:p>
            <a:r>
              <a:rPr lang="en-US" altLang="ja-JP" dirty="0" err="1">
                <a:latin typeface="Courier New" pitchFamily="49" charset="0"/>
                <a:cs typeface="Courier New" pitchFamily="49" charset="0"/>
              </a:rPr>
              <a:t>c_lng</a:t>
            </a:r>
            <a:r>
              <a:rPr lang="en-US" altLang="ja-JP" dirty="0">
                <a:latin typeface="Courier New" pitchFamily="49" charset="0"/>
                <a:cs typeface="Courier New" pitchFamily="49" charset="0"/>
              </a:rPr>
              <a:t> =  136.9064;</a:t>
            </a:r>
            <a:endParaRPr kumimoji="1" lang="ja-JP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72008" y="1052736"/>
            <a:ext cx="8964488" cy="58052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0820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地図の上にマーカーを置く（１）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7068" y="1268760"/>
            <a:ext cx="8777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&lt;script type="text/</a:t>
            </a:r>
            <a:r>
              <a:rPr lang="en-US" altLang="ja-JP" sz="1400" dirty="0" err="1"/>
              <a:t>javascript</a:t>
            </a:r>
            <a:r>
              <a:rPr lang="en-US" altLang="ja-JP" sz="1400" dirty="0"/>
              <a:t>“ </a:t>
            </a:r>
            <a:r>
              <a:rPr lang="en-US" altLang="ja-JP" sz="1400" dirty="0" err="1"/>
              <a:t>src</a:t>
            </a:r>
            <a:r>
              <a:rPr lang="en-US" altLang="ja-JP" sz="1400" dirty="0"/>
              <a:t>="http://maps.google.com/maps/</a:t>
            </a:r>
            <a:r>
              <a:rPr lang="en-US" altLang="ja-JP" sz="1400" dirty="0" err="1"/>
              <a:t>api</a:t>
            </a:r>
            <a:r>
              <a:rPr lang="en-US" altLang="ja-JP" sz="1400" dirty="0"/>
              <a:t>/</a:t>
            </a:r>
            <a:r>
              <a:rPr lang="en-US" altLang="ja-JP" sz="1400" dirty="0" err="1"/>
              <a:t>js?sensor</a:t>
            </a:r>
            <a:r>
              <a:rPr lang="en-US" altLang="ja-JP" sz="1400" dirty="0"/>
              <a:t>=</a:t>
            </a:r>
            <a:r>
              <a:rPr lang="en-US" altLang="ja-JP" sz="1400" dirty="0" err="1"/>
              <a:t>false&amp;language</a:t>
            </a:r>
            <a:r>
              <a:rPr lang="en-US" altLang="ja-JP" sz="1400" dirty="0"/>
              <a:t>=ja"&gt;&lt;/script&gt;</a:t>
            </a:r>
            <a:endParaRPr kumimoji="1"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638092"/>
            <a:ext cx="102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&lt;script&gt;</a:t>
            </a:r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3368" y="6413266"/>
            <a:ext cx="102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&lt;script&gt;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4100299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kumimoji="1" lang="en-US" altLang="ja-JP" sz="2000" dirty="0" err="1">
                <a:latin typeface="Courier New" pitchFamily="49" charset="0"/>
                <a:cs typeface="Courier New" pitchFamily="49" charset="0"/>
              </a:rPr>
              <a:t>indow.onload</a:t>
            </a:r>
            <a:r>
              <a:rPr kumimoji="1" lang="en-US" altLang="ja-JP" sz="2000" dirty="0">
                <a:latin typeface="Courier New" pitchFamily="49" charset="0"/>
                <a:cs typeface="Courier New" pitchFamily="49" charset="0"/>
              </a:rPr>
              <a:t> =  function()</a:t>
            </a:r>
            <a:r>
              <a:rPr kumimoji="1" lang="en-US" altLang="ja-JP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ja-JP" sz="2000" dirty="0" err="1">
                <a:latin typeface="Courier New" pitchFamily="49" charset="0"/>
                <a:cs typeface="Courier New" pitchFamily="49" charset="0"/>
              </a:rPr>
              <a:t>draw_map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sz="2000" dirty="0" err="1">
                <a:latin typeface="Courier New" pitchFamily="49" charset="0"/>
                <a:cs typeface="Courier New" pitchFamily="49" charset="0"/>
              </a:rPr>
              <a:t>c_lat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2000" dirty="0" err="1">
                <a:latin typeface="Courier New" pitchFamily="49" charset="0"/>
                <a:cs typeface="Courier New" pitchFamily="49" charset="0"/>
              </a:rPr>
              <a:t>c_lng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ja-JP" sz="24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placeMarker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(map, </a:t>
            </a:r>
            <a:r>
              <a:rPr lang="en-US" altLang="ja-JP" sz="24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t_lat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24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t_lng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kumimoji="1" lang="en-US" altLang="ja-JP" sz="2000" b="1" dirty="0">
                <a:latin typeface="Courier New" pitchFamily="49" charset="0"/>
                <a:cs typeface="Courier New" pitchFamily="49" charset="0"/>
              </a:rPr>
              <a:t>}</a:t>
            </a:r>
            <a:endParaRPr kumimoji="1" lang="ja-JP" alt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5695" y="1772816"/>
            <a:ext cx="2949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/>
              <a:t>var</a:t>
            </a:r>
            <a:r>
              <a:rPr kumimoji="1" lang="en-US" altLang="ja-JP" sz="1600" dirty="0"/>
              <a:t> </a:t>
            </a:r>
            <a:r>
              <a:rPr kumimoji="1" lang="en-US" altLang="ja-JP" sz="1600" dirty="0" err="1"/>
              <a:t>c_lat</a:t>
            </a:r>
            <a:r>
              <a:rPr kumimoji="1" lang="en-US" altLang="ja-JP" sz="1600" dirty="0"/>
              <a:t>, </a:t>
            </a:r>
            <a:r>
              <a:rPr kumimoji="1" lang="en-US" altLang="ja-JP" sz="1600" dirty="0" err="1"/>
              <a:t>c_lng</a:t>
            </a:r>
            <a:r>
              <a:rPr kumimoji="1" lang="en-US" altLang="ja-JP" sz="1600" dirty="0"/>
              <a:t>, </a:t>
            </a:r>
            <a:r>
              <a:rPr kumimoji="1" lang="en-US" altLang="ja-JP" sz="2400" dirty="0" err="1">
                <a:solidFill>
                  <a:srgbClr val="C00000"/>
                </a:solidFill>
              </a:rPr>
              <a:t>t_lat</a:t>
            </a:r>
            <a:r>
              <a:rPr kumimoji="1" lang="en-US" altLang="ja-JP" sz="2400" dirty="0">
                <a:solidFill>
                  <a:srgbClr val="C00000"/>
                </a:solidFill>
              </a:rPr>
              <a:t>, </a:t>
            </a:r>
            <a:r>
              <a:rPr kumimoji="1" lang="en-US" altLang="ja-JP" sz="2400" dirty="0" err="1">
                <a:solidFill>
                  <a:srgbClr val="C00000"/>
                </a:solidFill>
              </a:rPr>
              <a:t>t_lng</a:t>
            </a:r>
            <a:r>
              <a:rPr lang="en-US" altLang="ja-JP" sz="1600" dirty="0"/>
              <a:t>;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5695" y="2132856"/>
            <a:ext cx="1172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kumimoji="1" lang="en-US" altLang="ja-JP" sz="1600" dirty="0">
                <a:latin typeface="Courier New" pitchFamily="49" charset="0"/>
                <a:cs typeface="Courier New" pitchFamily="49" charset="0"/>
              </a:rPr>
              <a:t> map;</a:t>
            </a:r>
            <a:endParaRPr kumimoji="1" lang="ja-JP" alt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5695" y="2750731"/>
            <a:ext cx="2406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>
                <a:latin typeface="Courier New" pitchFamily="49" charset="0"/>
                <a:cs typeface="Courier New" pitchFamily="49" charset="0"/>
              </a:rPr>
              <a:t>c_lat</a:t>
            </a:r>
            <a:r>
              <a:rPr lang="en-US" altLang="ja-JP" sz="1600" dirty="0">
                <a:latin typeface="Courier New" pitchFamily="49" charset="0"/>
                <a:cs typeface="Courier New" pitchFamily="49" charset="0"/>
              </a:rPr>
              <a:t>  = 35.1814;</a:t>
            </a:r>
          </a:p>
          <a:p>
            <a:r>
              <a:rPr lang="en-US" altLang="ja-JP" sz="1600" dirty="0" err="1">
                <a:latin typeface="Courier New" pitchFamily="49" charset="0"/>
                <a:cs typeface="Courier New" pitchFamily="49" charset="0"/>
              </a:rPr>
              <a:t>c_lng</a:t>
            </a:r>
            <a:r>
              <a:rPr lang="en-US" altLang="ja-JP" sz="1600" dirty="0">
                <a:latin typeface="Courier New" pitchFamily="49" charset="0"/>
                <a:cs typeface="Courier New" pitchFamily="49" charset="0"/>
              </a:rPr>
              <a:t> =  136.9064;</a:t>
            </a:r>
            <a:endParaRPr kumimoji="1" lang="ja-JP" alt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5695" y="2327394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var</a:t>
            </a:r>
            <a:r>
              <a:rPr kumimoji="1" lang="en-US" altLang="ja-JP" sz="24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marker;</a:t>
            </a:r>
            <a:endParaRPr kumimoji="1" lang="ja-JP" altLang="en-US" sz="24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3335506"/>
            <a:ext cx="33185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t_lat</a:t>
            </a:r>
            <a:r>
              <a:rPr kumimoji="1" lang="en-US" altLang="ja-JP" sz="24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35.1584;</a:t>
            </a:r>
          </a:p>
          <a:p>
            <a:r>
              <a:rPr lang="en-US" altLang="ja-JP" sz="2400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t_lng</a:t>
            </a:r>
            <a:r>
              <a:rPr lang="en-US" altLang="ja-JP" sz="2400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136.9217;</a:t>
            </a:r>
            <a:endParaRPr kumimoji="1" lang="ja-JP" altLang="en-US" sz="2400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544" y="5495746"/>
            <a:ext cx="7632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altLang="ja-JP" dirty="0" err="1">
                <a:latin typeface="Courier New" pitchFamily="49" charset="0"/>
                <a:cs typeface="Courier New" pitchFamily="49" charset="0"/>
              </a:rPr>
              <a:t>draw_map</a:t>
            </a:r>
            <a:r>
              <a:rPr lang="en-US" altLang="ja-JP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ja-JP" dirty="0" err="1">
                <a:latin typeface="Courier New" pitchFamily="49" charset="0"/>
                <a:cs typeface="Courier New" pitchFamily="49" charset="0"/>
              </a:rPr>
              <a:t>lat,lng</a:t>
            </a:r>
            <a:r>
              <a:rPr lang="en-US" altLang="ja-JP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ja-JP" b="1" dirty="0">
                <a:latin typeface="Courier New" pitchFamily="49" charset="0"/>
                <a:cs typeface="Courier New" pitchFamily="49" charset="0"/>
              </a:rPr>
              <a:t>{ … }</a:t>
            </a:r>
            <a:endParaRPr lang="en-US" altLang="ja-JP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altLang="ja-JP" sz="24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placeMarker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(map, </a:t>
            </a:r>
            <a:r>
              <a:rPr lang="en-US" altLang="ja-JP" sz="24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lat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2400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lng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 … }</a:t>
            </a:r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8133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地図の上にマーカーを置く（２）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0DFD-71D9-419D-94EC-23BB14A3384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1772816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altLang="ja-JP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placeMarker</a:t>
            </a:r>
            <a:r>
              <a:rPr lang="en-US" altLang="ja-JP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(map, </a:t>
            </a:r>
            <a:r>
              <a:rPr lang="en-US" altLang="ja-JP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lat</a:t>
            </a:r>
            <a:r>
              <a:rPr lang="en-US" altLang="ja-JP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2000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lng</a:t>
            </a:r>
            <a:r>
              <a:rPr lang="en-US" altLang="ja-JP" sz="20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ja-JP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ja-JP" altLang="en-US" sz="2000" dirty="0" smtClean="0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2000" b="1" dirty="0" err="1">
                <a:latin typeface="Courier New" pitchFamily="49" charset="0"/>
                <a:cs typeface="Courier New" pitchFamily="49" charset="0"/>
              </a:rPr>
              <a:t>latLng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ja-JP" sz="20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ja-JP" altLang="en-US" sz="2000" b="1" dirty="0" smtClean="0">
                <a:latin typeface="Courier New" pitchFamily="49" charset="0"/>
                <a:cs typeface="Courier New" pitchFamily="49" charset="0"/>
              </a:rPr>
              <a:t>　</a:t>
            </a:r>
            <a:r>
              <a:rPr lang="en-US" altLang="ja-JP" sz="2000" b="1" dirty="0" err="1" smtClean="0">
                <a:latin typeface="Courier New" pitchFamily="49" charset="0"/>
                <a:cs typeface="Courier New" pitchFamily="49" charset="0"/>
              </a:rPr>
              <a:t>google.maps.LatLng</a:t>
            </a:r>
            <a:r>
              <a:rPr lang="en-US" altLang="ja-JP" sz="2000" b="1" dirty="0" smtClean="0">
                <a:latin typeface="Courier New" pitchFamily="49" charset="0"/>
                <a:cs typeface="Courier New" pitchFamily="49" charset="0"/>
              </a:rPr>
              <a:t>(lat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ja-JP" sz="2000" b="1" dirty="0" err="1">
                <a:latin typeface="Courier New" pitchFamily="49" charset="0"/>
                <a:cs typeface="Courier New" pitchFamily="49" charset="0"/>
              </a:rPr>
              <a:t>lng</a:t>
            </a:r>
            <a:r>
              <a:rPr lang="en-US" altLang="ja-JP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ja-JP" altLang="en-US" sz="2000" dirty="0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sz="20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label = "Nagoya University Hospital";</a:t>
            </a:r>
          </a:p>
          <a:p>
            <a:r>
              <a:rPr lang="ja-JP" altLang="en-US" sz="2000" dirty="0">
                <a:latin typeface="Courier New" pitchFamily="49" charset="0"/>
                <a:cs typeface="Courier New" pitchFamily="49" charset="0"/>
              </a:rPr>
              <a:t>　　</a:t>
            </a:r>
            <a:r>
              <a:rPr lang="en-US" altLang="ja-JP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marker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altLang="ja-JP" sz="2000" b="1" dirty="0" err="1">
                <a:latin typeface="Courier New" pitchFamily="49" charset="0"/>
                <a:cs typeface="Courier New" pitchFamily="49" charset="0"/>
              </a:rPr>
              <a:t>google.maps.Marker</a:t>
            </a:r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({</a:t>
            </a:r>
          </a:p>
          <a:p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altLang="ja-JP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position</a:t>
            </a:r>
            <a:r>
              <a:rPr lang="en-US" altLang="ja-JP" sz="2000" b="1" dirty="0" err="1" smtClean="0">
                <a:latin typeface="Courier New" pitchFamily="49" charset="0"/>
                <a:cs typeface="Courier New" pitchFamily="49" charset="0"/>
              </a:rPr>
              <a:t>:latLng,</a:t>
            </a:r>
            <a:r>
              <a:rPr lang="en-US" altLang="ja-JP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altLang="ja-JP" sz="2000" b="1" dirty="0" err="1" smtClean="0">
                <a:latin typeface="Courier New" pitchFamily="49" charset="0"/>
                <a:cs typeface="Courier New" pitchFamily="49" charset="0"/>
              </a:rPr>
              <a:t>:map,</a:t>
            </a:r>
            <a:r>
              <a:rPr lang="en-US" altLang="ja-JP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US" altLang="ja-JP" sz="2000" b="1" dirty="0" err="1" smtClean="0">
                <a:latin typeface="Courier New" pitchFamily="49" charset="0"/>
                <a:cs typeface="Courier New" pitchFamily="49" charset="0"/>
              </a:rPr>
              <a:t>:label</a:t>
            </a:r>
            <a:endParaRPr lang="en-US" altLang="ja-JP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20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ja-JP" sz="2000" dirty="0" smtClean="0">
                <a:latin typeface="Courier New" pitchFamily="49" charset="0"/>
                <a:cs typeface="Courier New" pitchFamily="49" charset="0"/>
              </a:rPr>
              <a:t>});</a:t>
            </a:r>
            <a:endParaRPr lang="en-US" altLang="ja-JP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40955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2013</TotalTime>
  <Words>2039</Words>
  <Application>Microsoft Office PowerPoint</Application>
  <PresentationFormat>画面に合わせる (4:3)</PresentationFormat>
  <Paragraphs>314</Paragraphs>
  <Slides>25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​​テーマ</vt:lpstr>
      <vt:lpstr>情報整理のための Google Map API入門</vt:lpstr>
      <vt:lpstr>今日の目標</vt:lpstr>
      <vt:lpstr>必要なもの</vt:lpstr>
      <vt:lpstr>注意</vt:lpstr>
      <vt:lpstr>HTMLでWebページの構造を作る</vt:lpstr>
      <vt:lpstr>Javascriptで地図を表示する（１）</vt:lpstr>
      <vt:lpstr>Javascriptで地図を表示する（２）</vt:lpstr>
      <vt:lpstr>地図の上にマーカーを置く（１）</vt:lpstr>
      <vt:lpstr>地図の上にマーカーを置く（２）</vt:lpstr>
      <vt:lpstr>マーカーのその他のプロパティの例</vt:lpstr>
      <vt:lpstr>Javascriptを構成するもの</vt:lpstr>
      <vt:lpstr>Javascriptプログラムを書くために</vt:lpstr>
      <vt:lpstr>まとめ：Google Map APIを使うには（１）</vt:lpstr>
      <vt:lpstr>マーカー情報をJSONで表現</vt:lpstr>
      <vt:lpstr>JSON形式のファイルを読み込む</vt:lpstr>
      <vt:lpstr>複数のマーカーを表示する</vt:lpstr>
      <vt:lpstr>JSONの目的</vt:lpstr>
      <vt:lpstr>JSONの特徴（１）</vt:lpstr>
      <vt:lpstr>JSON形式で構造をもつデータを表現できる</vt:lpstr>
      <vt:lpstr>マーカーに吹き出しをつける</vt:lpstr>
      <vt:lpstr>マーカーに対して吹き出しを付ける</vt:lpstr>
      <vt:lpstr>吹き出しのイベントドリブンな動作を定義する</vt:lpstr>
      <vt:lpstr>まとめ：Google Map APIを使うには（2）</vt:lpstr>
      <vt:lpstr>地理データの取得</vt:lpstr>
      <vt:lpstr>JSONデータの作成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teru</dc:creator>
  <cp:lastModifiedBy>hishiki</cp:lastModifiedBy>
  <cp:revision>149</cp:revision>
  <dcterms:created xsi:type="dcterms:W3CDTF">2016-04-18T20:57:17Z</dcterms:created>
  <dcterms:modified xsi:type="dcterms:W3CDTF">2016-09-23T05:33:54Z</dcterms:modified>
</cp:coreProperties>
</file>